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698" r:id="rId2"/>
  </p:sldMasterIdLst>
  <p:notesMasterIdLst>
    <p:notesMasterId r:id="rId51"/>
  </p:notesMasterIdLst>
  <p:sldIdLst>
    <p:sldId id="257" r:id="rId3"/>
    <p:sldId id="291" r:id="rId4"/>
    <p:sldId id="258" r:id="rId5"/>
    <p:sldId id="259" r:id="rId6"/>
    <p:sldId id="298" r:id="rId7"/>
    <p:sldId id="299" r:id="rId8"/>
    <p:sldId id="260" r:id="rId9"/>
    <p:sldId id="300" r:id="rId10"/>
    <p:sldId id="301" r:id="rId11"/>
    <p:sldId id="302" r:id="rId12"/>
    <p:sldId id="303" r:id="rId13"/>
    <p:sldId id="261" r:id="rId14"/>
    <p:sldId id="262" r:id="rId15"/>
    <p:sldId id="263" r:id="rId16"/>
    <p:sldId id="312" r:id="rId17"/>
    <p:sldId id="292" r:id="rId18"/>
    <p:sldId id="264" r:id="rId19"/>
    <p:sldId id="265" r:id="rId20"/>
    <p:sldId id="289" r:id="rId21"/>
    <p:sldId id="266" r:id="rId22"/>
    <p:sldId id="267" r:id="rId23"/>
    <p:sldId id="293" r:id="rId24"/>
    <p:sldId id="294" r:id="rId25"/>
    <p:sldId id="268" r:id="rId26"/>
    <p:sldId id="305" r:id="rId27"/>
    <p:sldId id="306" r:id="rId28"/>
    <p:sldId id="296" r:id="rId29"/>
    <p:sldId id="269" r:id="rId30"/>
    <p:sldId id="270" r:id="rId31"/>
    <p:sldId id="271" r:id="rId32"/>
    <p:sldId id="304"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307" r:id="rId47"/>
    <p:sldId id="285" r:id="rId48"/>
    <p:sldId id="286" r:id="rId49"/>
    <p:sldId id="287"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91" autoAdjust="0"/>
  </p:normalViewPr>
  <p:slideViewPr>
    <p:cSldViewPr snapToGrid="0">
      <p:cViewPr>
        <p:scale>
          <a:sx n="75" d="100"/>
          <a:sy n="75" d="100"/>
        </p:scale>
        <p:origin x="123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BBE87-F5BF-4870-AC94-C8E17A887638}" type="doc">
      <dgm:prSet loTypeId="urn:microsoft.com/office/officeart/2005/8/layout/vList6" loCatId="list" qsTypeId="urn:microsoft.com/office/officeart/2005/8/quickstyle/simple1" qsCatId="simple" csTypeId="urn:microsoft.com/office/officeart/2005/8/colors/colorful1#1" csCatId="colorful" phldr="1"/>
      <dgm:spPr/>
      <dgm:t>
        <a:bodyPr/>
        <a:lstStyle/>
        <a:p>
          <a:endParaRPr lang="en-US"/>
        </a:p>
      </dgm:t>
    </dgm:pt>
    <dgm:pt modelId="{71FE4A09-3C40-44FE-9745-390C1A49BA47}">
      <dgm:prSet phldrT="[Text]"/>
      <dgm:spPr/>
      <dgm:t>
        <a:bodyPr/>
        <a:lstStyle/>
        <a:p>
          <a:r>
            <a:rPr lang="en-US" dirty="0"/>
            <a:t>Compatibility</a:t>
          </a:r>
        </a:p>
      </dgm:t>
    </dgm:pt>
    <dgm:pt modelId="{D1C8BE5D-B1D7-4AB7-86E5-4434F653C01B}" type="parTrans" cxnId="{B168F0CB-9F97-4DE2-BE25-0202C9666AA0}">
      <dgm:prSet/>
      <dgm:spPr/>
      <dgm:t>
        <a:bodyPr/>
        <a:lstStyle/>
        <a:p>
          <a:endParaRPr lang="en-US"/>
        </a:p>
      </dgm:t>
    </dgm:pt>
    <dgm:pt modelId="{C663E77F-6050-4AAE-BEDB-606E4FBF103C}" type="sibTrans" cxnId="{B168F0CB-9F97-4DE2-BE25-0202C9666AA0}">
      <dgm:prSet/>
      <dgm:spPr/>
      <dgm:t>
        <a:bodyPr/>
        <a:lstStyle/>
        <a:p>
          <a:endParaRPr lang="en-US"/>
        </a:p>
      </dgm:t>
    </dgm:pt>
    <dgm:pt modelId="{FE5E406B-D90A-46E9-9502-F9C78D12C6A2}">
      <dgm:prSet phldrT="[Text]"/>
      <dgm:spPr>
        <a:solidFill>
          <a:schemeClr val="accent3">
            <a:lumMod val="75000"/>
          </a:schemeClr>
        </a:solidFill>
      </dgm:spPr>
      <dgm:t>
        <a:bodyPr/>
        <a:lstStyle/>
        <a:p>
          <a:r>
            <a:rPr lang="en-US" dirty="0">
              <a:solidFill>
                <a:srgbClr val="002060"/>
              </a:solidFill>
            </a:rPr>
            <a:t>Performance</a:t>
          </a:r>
        </a:p>
      </dgm:t>
    </dgm:pt>
    <dgm:pt modelId="{E60F7B30-BD6C-46BF-851B-1B4CA233540B}" type="parTrans" cxnId="{806A1AA7-3ABC-4959-B9B6-93169498021D}">
      <dgm:prSet/>
      <dgm:spPr/>
      <dgm:t>
        <a:bodyPr/>
        <a:lstStyle/>
        <a:p>
          <a:endParaRPr lang="en-US"/>
        </a:p>
      </dgm:t>
    </dgm:pt>
    <dgm:pt modelId="{ED3C44F4-C131-45FC-98DE-C34B4A4FAC0A}" type="sibTrans" cxnId="{806A1AA7-3ABC-4959-B9B6-93169498021D}">
      <dgm:prSet/>
      <dgm:spPr/>
      <dgm:t>
        <a:bodyPr/>
        <a:lstStyle/>
        <a:p>
          <a:endParaRPr lang="en-US"/>
        </a:p>
      </dgm:t>
    </dgm:pt>
    <dgm:pt modelId="{042DDDA7-40AC-44CE-BCDC-12920C1B1802}">
      <dgm:prSet phldrT="[Text]"/>
      <dgm:spPr>
        <a:solidFill>
          <a:schemeClr val="accent4">
            <a:lumMod val="50000"/>
          </a:schemeClr>
        </a:solidFill>
      </dgm:spPr>
      <dgm:t>
        <a:bodyPr/>
        <a:lstStyle/>
        <a:p>
          <a:r>
            <a:rPr lang="en-US" dirty="0"/>
            <a:t>Privacy</a:t>
          </a:r>
        </a:p>
      </dgm:t>
    </dgm:pt>
    <dgm:pt modelId="{3D4298F5-20C0-45B0-A2E1-3652323D2CF6}" type="parTrans" cxnId="{D9B2052B-CCE9-4303-AD19-C37C6F4D46B9}">
      <dgm:prSet/>
      <dgm:spPr/>
      <dgm:t>
        <a:bodyPr/>
        <a:lstStyle/>
        <a:p>
          <a:endParaRPr lang="en-US"/>
        </a:p>
      </dgm:t>
    </dgm:pt>
    <dgm:pt modelId="{71AEF928-D8A8-43E7-8456-3476C12E908E}" type="sibTrans" cxnId="{D9B2052B-CCE9-4303-AD19-C37C6F4D46B9}">
      <dgm:prSet/>
      <dgm:spPr/>
      <dgm:t>
        <a:bodyPr/>
        <a:lstStyle/>
        <a:p>
          <a:endParaRPr lang="en-US"/>
        </a:p>
      </dgm:t>
    </dgm:pt>
    <dgm:pt modelId="{B3E2D5D2-6758-4E72-A6E4-F29C6B588536}">
      <dgm:prSet phldrT="[Text]"/>
      <dgm:spPr>
        <a:solidFill>
          <a:schemeClr val="accent5">
            <a:lumMod val="75000"/>
          </a:schemeClr>
        </a:solidFill>
      </dgm:spPr>
      <dgm:t>
        <a:bodyPr/>
        <a:lstStyle/>
        <a:p>
          <a:r>
            <a:rPr lang="en-US" dirty="0">
              <a:solidFill>
                <a:srgbClr val="002060"/>
              </a:solidFill>
            </a:rPr>
            <a:t>Readiness</a:t>
          </a:r>
        </a:p>
      </dgm:t>
    </dgm:pt>
    <dgm:pt modelId="{BCDDE6C9-F5C7-40E3-8BFD-373414664366}" type="parTrans" cxnId="{048D55E5-14C4-4642-9731-D8978B97C96E}">
      <dgm:prSet/>
      <dgm:spPr/>
      <dgm:t>
        <a:bodyPr/>
        <a:lstStyle/>
        <a:p>
          <a:endParaRPr lang="en-US"/>
        </a:p>
      </dgm:t>
    </dgm:pt>
    <dgm:pt modelId="{C877964F-F36F-4947-853E-D0DE412E6A9A}" type="sibTrans" cxnId="{048D55E5-14C4-4642-9731-D8978B97C96E}">
      <dgm:prSet/>
      <dgm:spPr/>
      <dgm:t>
        <a:bodyPr/>
        <a:lstStyle/>
        <a:p>
          <a:endParaRPr lang="en-US"/>
        </a:p>
      </dgm:t>
    </dgm:pt>
    <dgm:pt modelId="{47A32824-0155-4AA7-BBAA-432D9640E07B}">
      <dgm:prSet phldrT="[Text]"/>
      <dgm:spPr>
        <a:solidFill>
          <a:schemeClr val="accent6">
            <a:lumMod val="75000"/>
          </a:schemeClr>
        </a:solidFill>
      </dgm:spPr>
      <dgm:t>
        <a:bodyPr/>
        <a:lstStyle/>
        <a:p>
          <a:r>
            <a:rPr lang="en-US" dirty="0"/>
            <a:t>Reliability</a:t>
          </a:r>
        </a:p>
      </dgm:t>
    </dgm:pt>
    <dgm:pt modelId="{BD3C56BC-AD40-48C6-A1C0-CEB903529860}" type="parTrans" cxnId="{47DF1200-0B5B-4C27-B5D9-4AF151EE2DE7}">
      <dgm:prSet/>
      <dgm:spPr/>
      <dgm:t>
        <a:bodyPr/>
        <a:lstStyle/>
        <a:p>
          <a:endParaRPr lang="en-US"/>
        </a:p>
      </dgm:t>
    </dgm:pt>
    <dgm:pt modelId="{ECEC7F69-CAF2-4648-9915-97C6C6628A78}" type="sibTrans" cxnId="{47DF1200-0B5B-4C27-B5D9-4AF151EE2DE7}">
      <dgm:prSet/>
      <dgm:spPr/>
      <dgm:t>
        <a:bodyPr/>
        <a:lstStyle/>
        <a:p>
          <a:endParaRPr lang="en-US"/>
        </a:p>
      </dgm:t>
    </dgm:pt>
    <dgm:pt modelId="{A7C4A160-F0FE-4C71-8DFF-4A0AA8062EAC}">
      <dgm:prSet phldrT="[Text]"/>
      <dgm:spPr/>
      <dgm:t>
        <a:bodyPr/>
        <a:lstStyle/>
        <a:p>
          <a:r>
            <a:rPr lang="en-US" dirty="0"/>
            <a:t>Security</a:t>
          </a:r>
        </a:p>
      </dgm:t>
    </dgm:pt>
    <dgm:pt modelId="{4E408F8F-461D-4D5A-85FD-5CBED67BB0B0}" type="parTrans" cxnId="{E8E69FC8-E4E2-4FF4-BE8C-B8C95C97C2F6}">
      <dgm:prSet/>
      <dgm:spPr/>
      <dgm:t>
        <a:bodyPr/>
        <a:lstStyle/>
        <a:p>
          <a:endParaRPr lang="en-US"/>
        </a:p>
      </dgm:t>
    </dgm:pt>
    <dgm:pt modelId="{DC71634E-81BF-4F57-9D62-2765262BF55F}" type="sibTrans" cxnId="{E8E69FC8-E4E2-4FF4-BE8C-B8C95C97C2F6}">
      <dgm:prSet/>
      <dgm:spPr/>
      <dgm:t>
        <a:bodyPr/>
        <a:lstStyle/>
        <a:p>
          <a:endParaRPr lang="en-US"/>
        </a:p>
      </dgm:t>
    </dgm:pt>
    <dgm:pt modelId="{C2D9C146-DBDA-4ABD-92A2-4EA234BE9F7D}">
      <dgm:prSet phldrT="[Text]"/>
      <dgm:spPr>
        <a:solidFill>
          <a:schemeClr val="accent3">
            <a:lumMod val="75000"/>
          </a:schemeClr>
        </a:solidFill>
      </dgm:spPr>
      <dgm:t>
        <a:bodyPr/>
        <a:lstStyle/>
        <a:p>
          <a:r>
            <a:rPr lang="en-US" dirty="0">
              <a:solidFill>
                <a:srgbClr val="002060"/>
              </a:solidFill>
            </a:rPr>
            <a:t>Support</a:t>
          </a:r>
        </a:p>
      </dgm:t>
    </dgm:pt>
    <dgm:pt modelId="{3B8C4173-A454-4161-81AA-54689B9BFA93}" type="parTrans" cxnId="{BA271A31-6C76-4AC9-BC3C-C621E66BD4EF}">
      <dgm:prSet/>
      <dgm:spPr/>
      <dgm:t>
        <a:bodyPr/>
        <a:lstStyle/>
        <a:p>
          <a:endParaRPr lang="en-US"/>
        </a:p>
      </dgm:t>
    </dgm:pt>
    <dgm:pt modelId="{9BD58546-3F45-4185-97B5-D8D12984DEF0}" type="sibTrans" cxnId="{BA271A31-6C76-4AC9-BC3C-C621E66BD4EF}">
      <dgm:prSet/>
      <dgm:spPr/>
      <dgm:t>
        <a:bodyPr/>
        <a:lstStyle/>
        <a:p>
          <a:endParaRPr lang="en-US"/>
        </a:p>
      </dgm:t>
    </dgm:pt>
    <dgm:pt modelId="{C34AC0B2-5A1D-4608-8D21-CAD337C09AA9}">
      <dgm:prSet phldrT="[Text]"/>
      <dgm:spPr>
        <a:solidFill>
          <a:schemeClr val="accent4">
            <a:lumMod val="50000"/>
          </a:schemeClr>
        </a:solidFill>
      </dgm:spPr>
      <dgm:t>
        <a:bodyPr/>
        <a:lstStyle/>
        <a:p>
          <a:r>
            <a:rPr lang="en-US" dirty="0"/>
            <a:t>Usability</a:t>
          </a:r>
        </a:p>
      </dgm:t>
    </dgm:pt>
    <dgm:pt modelId="{B2DE436E-846D-4A45-8021-720B27F18570}" type="parTrans" cxnId="{401EDDB9-BA10-4701-A2DA-E204F86D6DF6}">
      <dgm:prSet/>
      <dgm:spPr/>
      <dgm:t>
        <a:bodyPr/>
        <a:lstStyle/>
        <a:p>
          <a:endParaRPr lang="en-US"/>
        </a:p>
      </dgm:t>
    </dgm:pt>
    <dgm:pt modelId="{6B6184E7-F00A-47A1-ACE0-F158A139CBE7}" type="sibTrans" cxnId="{401EDDB9-BA10-4701-A2DA-E204F86D6DF6}">
      <dgm:prSet/>
      <dgm:spPr/>
      <dgm:t>
        <a:bodyPr/>
        <a:lstStyle/>
        <a:p>
          <a:endParaRPr lang="en-US"/>
        </a:p>
      </dgm:t>
    </dgm:pt>
    <dgm:pt modelId="{B8EA79E8-017C-4B24-B4CF-766EE14D5C1A}">
      <dgm:prSet phldrT="[Text]"/>
      <dgm:spPr>
        <a:solidFill>
          <a:schemeClr val="accent5">
            <a:lumMod val="75000"/>
          </a:schemeClr>
        </a:solidFill>
      </dgm:spPr>
      <dgm:t>
        <a:bodyPr/>
        <a:lstStyle/>
        <a:p>
          <a:r>
            <a:rPr lang="en-US" dirty="0">
              <a:solidFill>
                <a:srgbClr val="002060"/>
              </a:solidFill>
            </a:rPr>
            <a:t>Value</a:t>
          </a:r>
        </a:p>
      </dgm:t>
    </dgm:pt>
    <dgm:pt modelId="{027AF015-81C2-4D17-9029-51990F52B898}" type="parTrans" cxnId="{FFE205CC-03A2-473E-BE38-111B58CBF00C}">
      <dgm:prSet/>
      <dgm:spPr/>
      <dgm:t>
        <a:bodyPr/>
        <a:lstStyle/>
        <a:p>
          <a:endParaRPr lang="en-US"/>
        </a:p>
      </dgm:t>
    </dgm:pt>
    <dgm:pt modelId="{EB934BA7-7A0C-4D12-B0BC-C22780F627A8}" type="sibTrans" cxnId="{FFE205CC-03A2-473E-BE38-111B58CBF00C}">
      <dgm:prSet/>
      <dgm:spPr/>
      <dgm:t>
        <a:bodyPr/>
        <a:lstStyle/>
        <a:p>
          <a:endParaRPr lang="en-US"/>
        </a:p>
      </dgm:t>
    </dgm:pt>
    <dgm:pt modelId="{ABF3B364-B660-438C-881D-88F39D3CBC15}">
      <dgm:prSet phldrT="[Text]" custT="1"/>
      <dgm:spPr/>
      <dgm:t>
        <a:bodyPr/>
        <a:lstStyle/>
        <a:p>
          <a:pPr algn="just"/>
          <a:r>
            <a:rPr lang="en-US" sz="1200" dirty="0"/>
            <a:t>The product/service works well with previous versions and with other products/services and devices, file formats, etc. Existing applications and devices should run well on the new release</a:t>
          </a:r>
        </a:p>
      </dgm:t>
    </dgm:pt>
    <dgm:pt modelId="{881CE781-15C9-467E-A469-8CBE787B5320}" type="parTrans" cxnId="{417C4558-87EA-4BEF-B24B-583FA0087FF0}">
      <dgm:prSet/>
      <dgm:spPr/>
      <dgm:t>
        <a:bodyPr/>
        <a:lstStyle/>
        <a:p>
          <a:endParaRPr lang="en-US"/>
        </a:p>
      </dgm:t>
    </dgm:pt>
    <dgm:pt modelId="{F61A6DCA-6D7D-4948-8379-2573C7F471A5}" type="sibTrans" cxnId="{417C4558-87EA-4BEF-B24B-583FA0087FF0}">
      <dgm:prSet/>
      <dgm:spPr/>
      <dgm:t>
        <a:bodyPr/>
        <a:lstStyle/>
        <a:p>
          <a:endParaRPr lang="en-US"/>
        </a:p>
      </dgm:t>
    </dgm:pt>
    <dgm:pt modelId="{F2BDFCE0-9202-4760-A0A5-E2362E9EA46E}">
      <dgm:prSet phldrT="[Text]" custT="1"/>
      <dgm:spPr/>
      <dgm:t>
        <a:bodyPr/>
        <a:lstStyle/>
        <a:p>
          <a:pPr algn="just"/>
          <a:r>
            <a:rPr lang="en-US" sz="1200" dirty="0"/>
            <a:t>The product/service should be responsive, efficient and scalable. This also describes how the product/service performs overall with regard to customer experience</a:t>
          </a:r>
        </a:p>
      </dgm:t>
    </dgm:pt>
    <dgm:pt modelId="{A199B517-3892-4A96-A15E-412B8D42A95F}" type="parTrans" cxnId="{01524350-B7D8-4E98-8625-070D90BE6EC0}">
      <dgm:prSet/>
      <dgm:spPr/>
      <dgm:t>
        <a:bodyPr/>
        <a:lstStyle/>
        <a:p>
          <a:endParaRPr lang="en-US"/>
        </a:p>
      </dgm:t>
    </dgm:pt>
    <dgm:pt modelId="{C3A82458-75AB-4EDB-B908-3C7397A8A46A}" type="sibTrans" cxnId="{01524350-B7D8-4E98-8625-070D90BE6EC0}">
      <dgm:prSet/>
      <dgm:spPr/>
      <dgm:t>
        <a:bodyPr/>
        <a:lstStyle/>
        <a:p>
          <a:endParaRPr lang="en-US"/>
        </a:p>
      </dgm:t>
    </dgm:pt>
    <dgm:pt modelId="{444B0F78-0A99-481C-BDAB-534D94BACBF7}">
      <dgm:prSet phldrT="[Text]" custT="1"/>
      <dgm:spPr/>
      <dgm:t>
        <a:bodyPr/>
        <a:lstStyle/>
        <a:p>
          <a:pPr algn="just"/>
          <a:r>
            <a:rPr lang="en-US" sz="1200" dirty="0"/>
            <a:t>When using the product/service, the machine, application and data are safe and secure. Personal data is secure and users control how it is used</a:t>
          </a:r>
        </a:p>
      </dgm:t>
    </dgm:pt>
    <dgm:pt modelId="{2FEDA3D8-EDD1-4CE2-BEB1-1C8DA22B57C6}" type="parTrans" cxnId="{4FC101EE-DCE9-47EE-BDF4-9F8961AD3163}">
      <dgm:prSet/>
      <dgm:spPr/>
      <dgm:t>
        <a:bodyPr/>
        <a:lstStyle/>
        <a:p>
          <a:endParaRPr lang="en-US"/>
        </a:p>
      </dgm:t>
    </dgm:pt>
    <dgm:pt modelId="{959A13E8-895B-4591-BC2A-13C50B752550}" type="sibTrans" cxnId="{4FC101EE-DCE9-47EE-BDF4-9F8961AD3163}">
      <dgm:prSet/>
      <dgm:spPr/>
      <dgm:t>
        <a:bodyPr/>
        <a:lstStyle/>
        <a:p>
          <a:endParaRPr lang="en-US"/>
        </a:p>
      </dgm:t>
    </dgm:pt>
    <dgm:pt modelId="{775002AA-95E3-45E9-811D-F22AACDA1C20}">
      <dgm:prSet phldrT="[Text]" custT="1"/>
      <dgm:spPr/>
      <dgm:t>
        <a:bodyPr/>
        <a:lstStyle/>
        <a:p>
          <a:pPr algn="just"/>
          <a:r>
            <a:rPr lang="en-US" sz="1200" dirty="0"/>
            <a:t>The product/service should perform seamlessly in any location in the world and be easy to configure, deploy, monitor, and service the product. Includes practices for world-readiness, geopolitical and others like industry regulatory compliance, etc.</a:t>
          </a:r>
        </a:p>
      </dgm:t>
    </dgm:pt>
    <dgm:pt modelId="{EE288E3F-1962-4A6A-95D2-FFEB024266DD}" type="parTrans" cxnId="{079D0617-2483-4CA8-AF2A-1C6F496AC4FD}">
      <dgm:prSet/>
      <dgm:spPr/>
      <dgm:t>
        <a:bodyPr/>
        <a:lstStyle/>
        <a:p>
          <a:endParaRPr lang="en-US"/>
        </a:p>
      </dgm:t>
    </dgm:pt>
    <dgm:pt modelId="{E048CE2E-F6EA-4DED-BE02-745CBD640882}" type="sibTrans" cxnId="{079D0617-2483-4CA8-AF2A-1C6F496AC4FD}">
      <dgm:prSet/>
      <dgm:spPr/>
      <dgm:t>
        <a:bodyPr/>
        <a:lstStyle/>
        <a:p>
          <a:endParaRPr lang="en-US"/>
        </a:p>
      </dgm:t>
    </dgm:pt>
    <dgm:pt modelId="{E6D2DB24-6195-44AB-8D7A-A9CF6DA85862}">
      <dgm:prSet phldrT="[Text]" custT="1"/>
      <dgm:spPr/>
      <dgm:t>
        <a:bodyPr/>
        <a:lstStyle/>
        <a:p>
          <a:pPr algn="just"/>
          <a:r>
            <a:rPr lang="en-US" sz="1200" dirty="0"/>
            <a:t>The product/service should operate with few disruptions, recover gracefully and withstand certain failures. Product/service behavior is predictable, durable, dependable, does what expected, rarely stops working or crashes and recoverable</a:t>
          </a:r>
        </a:p>
      </dgm:t>
    </dgm:pt>
    <dgm:pt modelId="{231DA4FE-24B5-4363-BC50-1FD04548DCAF}" type="parTrans" cxnId="{C26072AF-E843-4893-8DE4-BC29728C1939}">
      <dgm:prSet/>
      <dgm:spPr/>
      <dgm:t>
        <a:bodyPr/>
        <a:lstStyle/>
        <a:p>
          <a:endParaRPr lang="en-US"/>
        </a:p>
      </dgm:t>
    </dgm:pt>
    <dgm:pt modelId="{F87FCBF9-89B0-4EB6-ABD5-1625002509D4}" type="sibTrans" cxnId="{C26072AF-E843-4893-8DE4-BC29728C1939}">
      <dgm:prSet/>
      <dgm:spPr/>
      <dgm:t>
        <a:bodyPr/>
        <a:lstStyle/>
        <a:p>
          <a:endParaRPr lang="en-US"/>
        </a:p>
      </dgm:t>
    </dgm:pt>
    <dgm:pt modelId="{1E6165C5-9169-4EF3-A7E4-CD8B0B368596}">
      <dgm:prSet phldrT="[Text]" custT="1"/>
      <dgm:spPr/>
      <dgm:t>
        <a:bodyPr/>
        <a:lstStyle/>
        <a:p>
          <a:pPr algn="just"/>
          <a:r>
            <a:rPr lang="en-US" sz="1200" dirty="0"/>
            <a:t>The product/service should protect users against attacks via known and unknown vulnerabilities. When using the product/service your machine/apps/data are safe</a:t>
          </a:r>
        </a:p>
      </dgm:t>
    </dgm:pt>
    <dgm:pt modelId="{836FC691-1FC1-47E2-B62A-570CD4E778D0}" type="parTrans" cxnId="{658D2F83-EA2D-4DD7-A548-F46C100D4A44}">
      <dgm:prSet/>
      <dgm:spPr/>
      <dgm:t>
        <a:bodyPr/>
        <a:lstStyle/>
        <a:p>
          <a:endParaRPr lang="en-US"/>
        </a:p>
      </dgm:t>
    </dgm:pt>
    <dgm:pt modelId="{6AB96645-97B6-41F4-891A-5522AC1A4CF9}" type="sibTrans" cxnId="{658D2F83-EA2D-4DD7-A548-F46C100D4A44}">
      <dgm:prSet/>
      <dgm:spPr/>
      <dgm:t>
        <a:bodyPr/>
        <a:lstStyle/>
        <a:p>
          <a:endParaRPr lang="en-US"/>
        </a:p>
      </dgm:t>
    </dgm:pt>
    <dgm:pt modelId="{D811F8B3-8BFB-485E-B91C-1FE108EDC827}">
      <dgm:prSet phldrT="[Text]" custT="1"/>
      <dgm:spPr/>
      <dgm:t>
        <a:bodyPr/>
        <a:lstStyle/>
        <a:p>
          <a:pPr algn="just"/>
          <a:r>
            <a:rPr lang="en-US" sz="1200" dirty="0"/>
            <a:t>When problems are encountered, the product/service has good technical support. Relevant help is available when the user needs it and easy to leverage</a:t>
          </a:r>
        </a:p>
      </dgm:t>
    </dgm:pt>
    <dgm:pt modelId="{06AAED34-9786-4845-9497-C0AA4CCCE93A}" type="parTrans" cxnId="{5A6FFEE0-C90D-4CAF-9316-5FD6ACCE332F}">
      <dgm:prSet/>
      <dgm:spPr/>
      <dgm:t>
        <a:bodyPr/>
        <a:lstStyle/>
        <a:p>
          <a:endParaRPr lang="en-US"/>
        </a:p>
      </dgm:t>
    </dgm:pt>
    <dgm:pt modelId="{093C7EEC-5A3F-4C75-BCE3-2011238BFA5F}" type="sibTrans" cxnId="{5A6FFEE0-C90D-4CAF-9316-5FD6ACCE332F}">
      <dgm:prSet/>
      <dgm:spPr/>
      <dgm:t>
        <a:bodyPr/>
        <a:lstStyle/>
        <a:p>
          <a:endParaRPr lang="en-US"/>
        </a:p>
      </dgm:t>
    </dgm:pt>
    <dgm:pt modelId="{4FD067F1-3C9B-4E8E-B66A-CD9F2F8335A0}">
      <dgm:prSet phldrT="[Text]" custT="1"/>
      <dgm:spPr/>
      <dgm:t>
        <a:bodyPr/>
        <a:lstStyle/>
        <a:p>
          <a:pPr algn="just"/>
          <a:r>
            <a:rPr lang="en-US" sz="1200" dirty="0"/>
            <a:t>The product/service interface should be easy-to-use and intuitive to learn. The product/service is easy to install, operate and manage</a:t>
          </a:r>
        </a:p>
      </dgm:t>
    </dgm:pt>
    <dgm:pt modelId="{36581135-A740-4BC3-B0CB-B4602822B27A}" type="parTrans" cxnId="{CC98B5E2-5BC9-472A-9D25-BF3A9535071D}">
      <dgm:prSet/>
      <dgm:spPr/>
      <dgm:t>
        <a:bodyPr/>
        <a:lstStyle/>
        <a:p>
          <a:endParaRPr lang="en-US"/>
        </a:p>
      </dgm:t>
    </dgm:pt>
    <dgm:pt modelId="{BE1BC57B-4F2A-4A89-A48D-38275B018E3C}" type="sibTrans" cxnId="{CC98B5E2-5BC9-472A-9D25-BF3A9535071D}">
      <dgm:prSet/>
      <dgm:spPr/>
      <dgm:t>
        <a:bodyPr/>
        <a:lstStyle/>
        <a:p>
          <a:endParaRPr lang="en-US"/>
        </a:p>
      </dgm:t>
    </dgm:pt>
    <dgm:pt modelId="{B5A19B95-F9D8-4DD8-A520-235031FB337D}">
      <dgm:prSet phldrT="[Text]" custT="1"/>
      <dgm:spPr/>
      <dgm:t>
        <a:bodyPr/>
        <a:lstStyle/>
        <a:p>
          <a:pPr algn="just"/>
          <a:r>
            <a:rPr lang="en-US" sz="1200" dirty="0"/>
            <a:t>The product/service functionality provides good value for the price</a:t>
          </a:r>
        </a:p>
      </dgm:t>
    </dgm:pt>
    <dgm:pt modelId="{21F6F5A9-9EB8-4274-AE29-FAFD146D4E36}" type="parTrans" cxnId="{FDE22A51-BCA0-414F-927F-562D83B6D258}">
      <dgm:prSet/>
      <dgm:spPr/>
      <dgm:t>
        <a:bodyPr/>
        <a:lstStyle/>
        <a:p>
          <a:endParaRPr lang="en-US"/>
        </a:p>
      </dgm:t>
    </dgm:pt>
    <dgm:pt modelId="{9375FE3C-8792-48F1-A90D-E143200AA80B}" type="sibTrans" cxnId="{FDE22A51-BCA0-414F-927F-562D83B6D258}">
      <dgm:prSet/>
      <dgm:spPr/>
      <dgm:t>
        <a:bodyPr/>
        <a:lstStyle/>
        <a:p>
          <a:endParaRPr lang="en-US"/>
        </a:p>
      </dgm:t>
    </dgm:pt>
    <dgm:pt modelId="{2B2DD88C-9D15-4DC6-BC31-C327A071EB7A}" type="pres">
      <dgm:prSet presAssocID="{C45BBE87-F5BF-4870-AC94-C8E17A887638}" presName="Name0" presStyleCnt="0">
        <dgm:presLayoutVars>
          <dgm:dir/>
          <dgm:animLvl val="lvl"/>
          <dgm:resizeHandles/>
        </dgm:presLayoutVars>
      </dgm:prSet>
      <dgm:spPr/>
    </dgm:pt>
    <dgm:pt modelId="{F4D6D375-FA1B-4812-9AAE-B778754CD1ED}" type="pres">
      <dgm:prSet presAssocID="{71FE4A09-3C40-44FE-9745-390C1A49BA47}" presName="linNode" presStyleCnt="0"/>
      <dgm:spPr/>
    </dgm:pt>
    <dgm:pt modelId="{31C2617D-9C9E-4A9A-82D2-6C3E884D2EE8}" type="pres">
      <dgm:prSet presAssocID="{71FE4A09-3C40-44FE-9745-390C1A49BA47}" presName="parentShp" presStyleLbl="node1" presStyleIdx="0" presStyleCnt="9" custScaleX="61022" custLinFactNeighborX="-172" custLinFactNeighborY="5538">
        <dgm:presLayoutVars>
          <dgm:bulletEnabled val="1"/>
        </dgm:presLayoutVars>
      </dgm:prSet>
      <dgm:spPr/>
    </dgm:pt>
    <dgm:pt modelId="{03EA4610-B58C-4D45-993A-14188877C240}" type="pres">
      <dgm:prSet presAssocID="{71FE4A09-3C40-44FE-9745-390C1A49BA47}" presName="childShp" presStyleLbl="bgAccFollowNode1" presStyleIdx="0" presStyleCnt="9" custScaleX="121031" custLinFactNeighborX="530">
        <dgm:presLayoutVars>
          <dgm:bulletEnabled val="1"/>
        </dgm:presLayoutVars>
      </dgm:prSet>
      <dgm:spPr/>
    </dgm:pt>
    <dgm:pt modelId="{41585C3B-AEBF-4815-88BD-FF46705AA498}" type="pres">
      <dgm:prSet presAssocID="{C663E77F-6050-4AAE-BEDB-606E4FBF103C}" presName="spacing" presStyleCnt="0"/>
      <dgm:spPr/>
    </dgm:pt>
    <dgm:pt modelId="{7FE3963E-B02F-427A-929C-5CAB84BD0FB7}" type="pres">
      <dgm:prSet presAssocID="{FE5E406B-D90A-46E9-9502-F9C78D12C6A2}" presName="linNode" presStyleCnt="0"/>
      <dgm:spPr/>
    </dgm:pt>
    <dgm:pt modelId="{59AB4B4E-62EA-426C-BB4B-2B40A08B0443}" type="pres">
      <dgm:prSet presAssocID="{FE5E406B-D90A-46E9-9502-F9C78D12C6A2}" presName="parentShp" presStyleLbl="node1" presStyleIdx="1" presStyleCnt="9" custScaleX="61022" custLinFactNeighborX="-86" custLinFactNeighborY="-1334">
        <dgm:presLayoutVars>
          <dgm:bulletEnabled val="1"/>
        </dgm:presLayoutVars>
      </dgm:prSet>
      <dgm:spPr/>
    </dgm:pt>
    <dgm:pt modelId="{6AF6FBE8-93B6-4497-9182-C682950763D8}" type="pres">
      <dgm:prSet presAssocID="{FE5E406B-D90A-46E9-9502-F9C78D12C6A2}" presName="childShp" presStyleLbl="bgAccFollowNode1" presStyleIdx="1" presStyleCnt="9" custScaleX="121031" custLinFactNeighborX="530">
        <dgm:presLayoutVars>
          <dgm:bulletEnabled val="1"/>
        </dgm:presLayoutVars>
      </dgm:prSet>
      <dgm:spPr/>
    </dgm:pt>
    <dgm:pt modelId="{D9018B8D-0830-4F02-9BFB-D4256E982FF0}" type="pres">
      <dgm:prSet presAssocID="{ED3C44F4-C131-45FC-98DE-C34B4A4FAC0A}" presName="spacing" presStyleCnt="0"/>
      <dgm:spPr/>
    </dgm:pt>
    <dgm:pt modelId="{51282819-9D37-404C-A0F7-6A2B8FA34155}" type="pres">
      <dgm:prSet presAssocID="{042DDDA7-40AC-44CE-BCDC-12920C1B1802}" presName="linNode" presStyleCnt="0"/>
      <dgm:spPr/>
    </dgm:pt>
    <dgm:pt modelId="{7CB6C943-882A-4EBD-AE8A-8724535058D5}" type="pres">
      <dgm:prSet presAssocID="{042DDDA7-40AC-44CE-BCDC-12920C1B1802}" presName="parentShp" presStyleLbl="node1" presStyleIdx="2" presStyleCnt="9" custScaleX="61022" custLinFactNeighborX="-86" custLinFactNeighborY="5538">
        <dgm:presLayoutVars>
          <dgm:bulletEnabled val="1"/>
        </dgm:presLayoutVars>
      </dgm:prSet>
      <dgm:spPr/>
    </dgm:pt>
    <dgm:pt modelId="{71DF5C5B-0BB1-4D8E-922F-3105F06E10B9}" type="pres">
      <dgm:prSet presAssocID="{042DDDA7-40AC-44CE-BCDC-12920C1B1802}" presName="childShp" presStyleLbl="bgAccFollowNode1" presStyleIdx="2" presStyleCnt="9" custScaleX="121031" custLinFactNeighborX="530">
        <dgm:presLayoutVars>
          <dgm:bulletEnabled val="1"/>
        </dgm:presLayoutVars>
      </dgm:prSet>
      <dgm:spPr/>
    </dgm:pt>
    <dgm:pt modelId="{1900087C-9AB3-492D-936D-AC270BFEA53F}" type="pres">
      <dgm:prSet presAssocID="{71AEF928-D8A8-43E7-8456-3476C12E908E}" presName="spacing" presStyleCnt="0"/>
      <dgm:spPr/>
    </dgm:pt>
    <dgm:pt modelId="{354D7F1F-4B2E-46E7-B4DE-D8CEA5CA79B0}" type="pres">
      <dgm:prSet presAssocID="{B3E2D5D2-6758-4E72-A6E4-F29C6B588536}" presName="linNode" presStyleCnt="0"/>
      <dgm:spPr/>
    </dgm:pt>
    <dgm:pt modelId="{7D761AD4-F68E-42CC-9E2B-3113A62F8687}" type="pres">
      <dgm:prSet presAssocID="{B3E2D5D2-6758-4E72-A6E4-F29C6B588536}" presName="parentShp" presStyleLbl="node1" presStyleIdx="3" presStyleCnt="9" custScaleX="61022" custLinFactNeighborX="-86" custLinFactNeighborY="5538">
        <dgm:presLayoutVars>
          <dgm:bulletEnabled val="1"/>
        </dgm:presLayoutVars>
      </dgm:prSet>
      <dgm:spPr/>
    </dgm:pt>
    <dgm:pt modelId="{971B30C0-CC1E-4512-9F63-FA2E0599AFAE}" type="pres">
      <dgm:prSet presAssocID="{B3E2D5D2-6758-4E72-A6E4-F29C6B588536}" presName="childShp" presStyleLbl="bgAccFollowNode1" presStyleIdx="3" presStyleCnt="9" custScaleX="121031" custScaleY="116948" custLinFactNeighborX="166" custLinFactNeighborY="-12365">
        <dgm:presLayoutVars>
          <dgm:bulletEnabled val="1"/>
        </dgm:presLayoutVars>
      </dgm:prSet>
      <dgm:spPr/>
    </dgm:pt>
    <dgm:pt modelId="{227E8F54-7480-430F-8196-58CEBA501123}" type="pres">
      <dgm:prSet presAssocID="{C877964F-F36F-4947-853E-D0DE412E6A9A}" presName="spacing" presStyleCnt="0"/>
      <dgm:spPr/>
    </dgm:pt>
    <dgm:pt modelId="{A80ED9BB-79C3-4BE9-B13E-A973D8B4CA92}" type="pres">
      <dgm:prSet presAssocID="{47A32824-0155-4AA7-BBAA-432D9640E07B}" presName="linNode" presStyleCnt="0"/>
      <dgm:spPr/>
    </dgm:pt>
    <dgm:pt modelId="{051FAC39-ACC9-41CF-B74F-FED080730990}" type="pres">
      <dgm:prSet presAssocID="{47A32824-0155-4AA7-BBAA-432D9640E07B}" presName="parentShp" presStyleLbl="node1" presStyleIdx="4" presStyleCnt="9" custScaleX="61022" custLinFactNeighborX="-328" custLinFactNeighborY="-1564">
        <dgm:presLayoutVars>
          <dgm:bulletEnabled val="1"/>
        </dgm:presLayoutVars>
      </dgm:prSet>
      <dgm:spPr/>
    </dgm:pt>
    <dgm:pt modelId="{0AB39962-2889-46F7-99E6-325D89EC4893}" type="pres">
      <dgm:prSet presAssocID="{47A32824-0155-4AA7-BBAA-432D9640E07B}" presName="childShp" presStyleLbl="bgAccFollowNode1" presStyleIdx="4" presStyleCnt="9" custScaleX="121031" custScaleY="116740" custLinFactNeighborX="265">
        <dgm:presLayoutVars>
          <dgm:bulletEnabled val="1"/>
        </dgm:presLayoutVars>
      </dgm:prSet>
      <dgm:spPr/>
    </dgm:pt>
    <dgm:pt modelId="{81E32118-9D2A-4FF7-BADD-CB181E9C7439}" type="pres">
      <dgm:prSet presAssocID="{ECEC7F69-CAF2-4648-9915-97C6C6628A78}" presName="spacing" presStyleCnt="0"/>
      <dgm:spPr/>
    </dgm:pt>
    <dgm:pt modelId="{1DE28026-5765-44BB-99D9-F2113C892E54}" type="pres">
      <dgm:prSet presAssocID="{A7C4A160-F0FE-4C71-8DFF-4A0AA8062EAC}" presName="linNode" presStyleCnt="0"/>
      <dgm:spPr/>
    </dgm:pt>
    <dgm:pt modelId="{BE4605A3-0B2B-4E8D-AF7F-C07F391E7EA9}" type="pres">
      <dgm:prSet presAssocID="{A7C4A160-F0FE-4C71-8DFF-4A0AA8062EAC}" presName="parentShp" presStyleLbl="node1" presStyleIdx="5" presStyleCnt="9" custScaleX="61022" custLinFactNeighborX="156" custLinFactNeighborY="-3782">
        <dgm:presLayoutVars>
          <dgm:bulletEnabled val="1"/>
        </dgm:presLayoutVars>
      </dgm:prSet>
      <dgm:spPr/>
    </dgm:pt>
    <dgm:pt modelId="{4144E5C0-3FDC-458C-BC07-C9CBE1257F15}" type="pres">
      <dgm:prSet presAssocID="{A7C4A160-F0FE-4C71-8DFF-4A0AA8062EAC}" presName="childShp" presStyleLbl="bgAccFollowNode1" presStyleIdx="5" presStyleCnt="9" custScaleX="121031" custLinFactNeighborX="265">
        <dgm:presLayoutVars>
          <dgm:bulletEnabled val="1"/>
        </dgm:presLayoutVars>
      </dgm:prSet>
      <dgm:spPr/>
    </dgm:pt>
    <dgm:pt modelId="{DEF420BD-011F-4C95-AAF7-D3ECFBCADA21}" type="pres">
      <dgm:prSet presAssocID="{DC71634E-81BF-4F57-9D62-2765262BF55F}" presName="spacing" presStyleCnt="0"/>
      <dgm:spPr/>
    </dgm:pt>
    <dgm:pt modelId="{20601950-D69E-4860-9F6A-78C89569F740}" type="pres">
      <dgm:prSet presAssocID="{C2D9C146-DBDA-4ABD-92A2-4EA234BE9F7D}" presName="linNode" presStyleCnt="0"/>
      <dgm:spPr/>
    </dgm:pt>
    <dgm:pt modelId="{DD2AE230-26EC-480B-8D32-427D922ABBF6}" type="pres">
      <dgm:prSet presAssocID="{C2D9C146-DBDA-4ABD-92A2-4EA234BE9F7D}" presName="parentShp" presStyleLbl="node1" presStyleIdx="6" presStyleCnt="9" custScaleX="61022" custLinFactNeighborX="-328" custLinFactNeighborY="-3782">
        <dgm:presLayoutVars>
          <dgm:bulletEnabled val="1"/>
        </dgm:presLayoutVars>
      </dgm:prSet>
      <dgm:spPr/>
    </dgm:pt>
    <dgm:pt modelId="{E31F5613-96E9-4436-B532-59D9AA08725A}" type="pres">
      <dgm:prSet presAssocID="{C2D9C146-DBDA-4ABD-92A2-4EA234BE9F7D}" presName="childShp" presStyleLbl="bgAccFollowNode1" presStyleIdx="6" presStyleCnt="9" custScaleX="121031" custLinFactNeighborX="530">
        <dgm:presLayoutVars>
          <dgm:bulletEnabled val="1"/>
        </dgm:presLayoutVars>
      </dgm:prSet>
      <dgm:spPr/>
    </dgm:pt>
    <dgm:pt modelId="{58E14F87-8B49-4B8F-BAE5-841EB4E071B6}" type="pres">
      <dgm:prSet presAssocID="{9BD58546-3F45-4185-97B5-D8D12984DEF0}" presName="spacing" presStyleCnt="0"/>
      <dgm:spPr/>
    </dgm:pt>
    <dgm:pt modelId="{0590A3F7-6F87-4E6C-8885-651EFE4CE96A}" type="pres">
      <dgm:prSet presAssocID="{C34AC0B2-5A1D-4608-8D21-CAD337C09AA9}" presName="linNode" presStyleCnt="0"/>
      <dgm:spPr/>
    </dgm:pt>
    <dgm:pt modelId="{DB73E0FE-3244-4335-81D3-86391AC13CF0}" type="pres">
      <dgm:prSet presAssocID="{C34AC0B2-5A1D-4608-8D21-CAD337C09AA9}" presName="parentShp" presStyleLbl="node1" presStyleIdx="7" presStyleCnt="9" custScaleX="61022" custLinFactNeighborX="-328" custLinFactNeighborY="-6111">
        <dgm:presLayoutVars>
          <dgm:bulletEnabled val="1"/>
        </dgm:presLayoutVars>
      </dgm:prSet>
      <dgm:spPr/>
    </dgm:pt>
    <dgm:pt modelId="{208941C7-7BCA-4D91-A33B-274A1811080E}" type="pres">
      <dgm:prSet presAssocID="{C34AC0B2-5A1D-4608-8D21-CAD337C09AA9}" presName="childShp" presStyleLbl="bgAccFollowNode1" presStyleIdx="7" presStyleCnt="9" custScaleX="121031" custLinFactNeighborX="265">
        <dgm:presLayoutVars>
          <dgm:bulletEnabled val="1"/>
        </dgm:presLayoutVars>
      </dgm:prSet>
      <dgm:spPr/>
    </dgm:pt>
    <dgm:pt modelId="{4EBB941D-5EAB-4C4D-A39D-1284C89D02A3}" type="pres">
      <dgm:prSet presAssocID="{6B6184E7-F00A-47A1-ACE0-F158A139CBE7}" presName="spacing" presStyleCnt="0"/>
      <dgm:spPr/>
    </dgm:pt>
    <dgm:pt modelId="{F95E1506-8A95-45E9-BCFC-7D0C0529BAF5}" type="pres">
      <dgm:prSet presAssocID="{B8EA79E8-017C-4B24-B4CF-766EE14D5C1A}" presName="linNode" presStyleCnt="0"/>
      <dgm:spPr/>
    </dgm:pt>
    <dgm:pt modelId="{0F58CE7F-AD17-4249-8AF3-94CD1B96F7A9}" type="pres">
      <dgm:prSet presAssocID="{B8EA79E8-017C-4B24-B4CF-766EE14D5C1A}" presName="parentShp" presStyleLbl="node1" presStyleIdx="8" presStyleCnt="9" custScaleX="61022" custLinFactNeighborX="0" custLinFactNeighborY="-6990">
        <dgm:presLayoutVars>
          <dgm:bulletEnabled val="1"/>
        </dgm:presLayoutVars>
      </dgm:prSet>
      <dgm:spPr/>
    </dgm:pt>
    <dgm:pt modelId="{8C7442A9-D663-41E3-B820-08BF88928C45}" type="pres">
      <dgm:prSet presAssocID="{B8EA79E8-017C-4B24-B4CF-766EE14D5C1A}" presName="childShp" presStyleLbl="bgAccFollowNode1" presStyleIdx="8" presStyleCnt="9" custScaleX="121031" custLinFactNeighborX="530">
        <dgm:presLayoutVars>
          <dgm:bulletEnabled val="1"/>
        </dgm:presLayoutVars>
      </dgm:prSet>
      <dgm:spPr/>
    </dgm:pt>
  </dgm:ptLst>
  <dgm:cxnLst>
    <dgm:cxn modelId="{47DF1200-0B5B-4C27-B5D9-4AF151EE2DE7}" srcId="{C45BBE87-F5BF-4870-AC94-C8E17A887638}" destId="{47A32824-0155-4AA7-BBAA-432D9640E07B}" srcOrd="4" destOrd="0" parTransId="{BD3C56BC-AD40-48C6-A1C0-CEB903529860}" sibTransId="{ECEC7F69-CAF2-4648-9915-97C6C6628A78}"/>
    <dgm:cxn modelId="{C6175110-D873-447F-858A-E8AB0C12144C}" type="presOf" srcId="{B3E2D5D2-6758-4E72-A6E4-F29C6B588536}" destId="{7D761AD4-F68E-42CC-9E2B-3113A62F8687}" srcOrd="0" destOrd="0" presId="urn:microsoft.com/office/officeart/2005/8/layout/vList6"/>
    <dgm:cxn modelId="{079D0617-2483-4CA8-AF2A-1C6F496AC4FD}" srcId="{B3E2D5D2-6758-4E72-A6E4-F29C6B588536}" destId="{775002AA-95E3-45E9-811D-F22AACDA1C20}" srcOrd="0" destOrd="0" parTransId="{EE288E3F-1962-4A6A-95D2-FFEB024266DD}" sibTransId="{E048CE2E-F6EA-4DED-BE02-745CBD640882}"/>
    <dgm:cxn modelId="{E5901227-27EA-4CBA-815C-DC3E2177B195}" type="presOf" srcId="{444B0F78-0A99-481C-BDAB-534D94BACBF7}" destId="{71DF5C5B-0BB1-4D8E-922F-3105F06E10B9}" srcOrd="0" destOrd="0" presId="urn:microsoft.com/office/officeart/2005/8/layout/vList6"/>
    <dgm:cxn modelId="{D9B2052B-CCE9-4303-AD19-C37C6F4D46B9}" srcId="{C45BBE87-F5BF-4870-AC94-C8E17A887638}" destId="{042DDDA7-40AC-44CE-BCDC-12920C1B1802}" srcOrd="2" destOrd="0" parTransId="{3D4298F5-20C0-45B0-A2E1-3652323D2CF6}" sibTransId="{71AEF928-D8A8-43E7-8456-3476C12E908E}"/>
    <dgm:cxn modelId="{BA271A31-6C76-4AC9-BC3C-C621E66BD4EF}" srcId="{C45BBE87-F5BF-4870-AC94-C8E17A887638}" destId="{C2D9C146-DBDA-4ABD-92A2-4EA234BE9F7D}" srcOrd="6" destOrd="0" parTransId="{3B8C4173-A454-4161-81AA-54689B9BFA93}" sibTransId="{9BD58546-3F45-4185-97B5-D8D12984DEF0}"/>
    <dgm:cxn modelId="{36E46D49-76B8-4741-B619-54AD8257282F}" type="presOf" srcId="{C2D9C146-DBDA-4ABD-92A2-4EA234BE9F7D}" destId="{DD2AE230-26EC-480B-8D32-427D922ABBF6}" srcOrd="0" destOrd="0" presId="urn:microsoft.com/office/officeart/2005/8/layout/vList6"/>
    <dgm:cxn modelId="{01524350-B7D8-4E98-8625-070D90BE6EC0}" srcId="{FE5E406B-D90A-46E9-9502-F9C78D12C6A2}" destId="{F2BDFCE0-9202-4760-A0A5-E2362E9EA46E}" srcOrd="0" destOrd="0" parTransId="{A199B517-3892-4A96-A15E-412B8D42A95F}" sibTransId="{C3A82458-75AB-4EDB-B908-3C7397A8A46A}"/>
    <dgm:cxn modelId="{FDE22A51-BCA0-414F-927F-562D83B6D258}" srcId="{B8EA79E8-017C-4B24-B4CF-766EE14D5C1A}" destId="{B5A19B95-F9D8-4DD8-A520-235031FB337D}" srcOrd="0" destOrd="0" parTransId="{21F6F5A9-9EB8-4274-AE29-FAFD146D4E36}" sibTransId="{9375FE3C-8792-48F1-A90D-E143200AA80B}"/>
    <dgm:cxn modelId="{9F529A51-39D8-4C43-939B-216065CC1049}" type="presOf" srcId="{B5A19B95-F9D8-4DD8-A520-235031FB337D}" destId="{8C7442A9-D663-41E3-B820-08BF88928C45}" srcOrd="0" destOrd="0" presId="urn:microsoft.com/office/officeart/2005/8/layout/vList6"/>
    <dgm:cxn modelId="{81ABF654-B823-419C-A323-8E03F56CCD95}" type="presOf" srcId="{A7C4A160-F0FE-4C71-8DFF-4A0AA8062EAC}" destId="{BE4605A3-0B2B-4E8D-AF7F-C07F391E7EA9}" srcOrd="0" destOrd="0" presId="urn:microsoft.com/office/officeart/2005/8/layout/vList6"/>
    <dgm:cxn modelId="{417C4558-87EA-4BEF-B24B-583FA0087FF0}" srcId="{71FE4A09-3C40-44FE-9745-390C1A49BA47}" destId="{ABF3B364-B660-438C-881D-88F39D3CBC15}" srcOrd="0" destOrd="0" parTransId="{881CE781-15C9-467E-A469-8CBE787B5320}" sibTransId="{F61A6DCA-6D7D-4948-8379-2573C7F471A5}"/>
    <dgm:cxn modelId="{658D2F83-EA2D-4DD7-A548-F46C100D4A44}" srcId="{A7C4A160-F0FE-4C71-8DFF-4A0AA8062EAC}" destId="{1E6165C5-9169-4EF3-A7E4-CD8B0B368596}" srcOrd="0" destOrd="0" parTransId="{836FC691-1FC1-47E2-B62A-570CD4E778D0}" sibTransId="{6AB96645-97B6-41F4-891A-5522AC1A4CF9}"/>
    <dgm:cxn modelId="{55F28284-19F8-45CF-9559-3F8E20743BA5}" type="presOf" srcId="{71FE4A09-3C40-44FE-9745-390C1A49BA47}" destId="{31C2617D-9C9E-4A9A-82D2-6C3E884D2EE8}" srcOrd="0" destOrd="0" presId="urn:microsoft.com/office/officeart/2005/8/layout/vList6"/>
    <dgm:cxn modelId="{F0E1D197-8041-4F81-B999-D706A039FF13}" type="presOf" srcId="{ABF3B364-B660-438C-881D-88F39D3CBC15}" destId="{03EA4610-B58C-4D45-993A-14188877C240}" srcOrd="0" destOrd="0" presId="urn:microsoft.com/office/officeart/2005/8/layout/vList6"/>
    <dgm:cxn modelId="{AD7F529E-DE8A-4416-961E-4F622AEBE2F2}" type="presOf" srcId="{D811F8B3-8BFB-485E-B91C-1FE108EDC827}" destId="{E31F5613-96E9-4436-B532-59D9AA08725A}" srcOrd="0" destOrd="0" presId="urn:microsoft.com/office/officeart/2005/8/layout/vList6"/>
    <dgm:cxn modelId="{806A1AA7-3ABC-4959-B9B6-93169498021D}" srcId="{C45BBE87-F5BF-4870-AC94-C8E17A887638}" destId="{FE5E406B-D90A-46E9-9502-F9C78D12C6A2}" srcOrd="1" destOrd="0" parTransId="{E60F7B30-BD6C-46BF-851B-1B4CA233540B}" sibTransId="{ED3C44F4-C131-45FC-98DE-C34B4A4FAC0A}"/>
    <dgm:cxn modelId="{2173BDAB-EE5D-4633-B009-363089D8850D}" type="presOf" srcId="{775002AA-95E3-45E9-811D-F22AACDA1C20}" destId="{971B30C0-CC1E-4512-9F63-FA2E0599AFAE}" srcOrd="0" destOrd="0" presId="urn:microsoft.com/office/officeart/2005/8/layout/vList6"/>
    <dgm:cxn modelId="{DF15FFAE-A2F6-4C32-8210-FD328409D431}" type="presOf" srcId="{E6D2DB24-6195-44AB-8D7A-A9CF6DA85862}" destId="{0AB39962-2889-46F7-99E6-325D89EC4893}" srcOrd="0" destOrd="0" presId="urn:microsoft.com/office/officeart/2005/8/layout/vList6"/>
    <dgm:cxn modelId="{C26072AF-E843-4893-8DE4-BC29728C1939}" srcId="{47A32824-0155-4AA7-BBAA-432D9640E07B}" destId="{E6D2DB24-6195-44AB-8D7A-A9CF6DA85862}" srcOrd="0" destOrd="0" parTransId="{231DA4FE-24B5-4363-BC50-1FD04548DCAF}" sibTransId="{F87FCBF9-89B0-4EB6-ABD5-1625002509D4}"/>
    <dgm:cxn modelId="{401EDDB9-BA10-4701-A2DA-E204F86D6DF6}" srcId="{C45BBE87-F5BF-4870-AC94-C8E17A887638}" destId="{C34AC0B2-5A1D-4608-8D21-CAD337C09AA9}" srcOrd="7" destOrd="0" parTransId="{B2DE436E-846D-4A45-8021-720B27F18570}" sibTransId="{6B6184E7-F00A-47A1-ACE0-F158A139CBE7}"/>
    <dgm:cxn modelId="{0B053EC0-2F2E-4205-A86D-5913E0523117}" type="presOf" srcId="{FE5E406B-D90A-46E9-9502-F9C78D12C6A2}" destId="{59AB4B4E-62EA-426C-BB4B-2B40A08B0443}" srcOrd="0" destOrd="0" presId="urn:microsoft.com/office/officeart/2005/8/layout/vList6"/>
    <dgm:cxn modelId="{5D11FEC4-1719-4D5E-B2AF-7477A7C27AC0}" type="presOf" srcId="{C34AC0B2-5A1D-4608-8D21-CAD337C09AA9}" destId="{DB73E0FE-3244-4335-81D3-86391AC13CF0}" srcOrd="0" destOrd="0" presId="urn:microsoft.com/office/officeart/2005/8/layout/vList6"/>
    <dgm:cxn modelId="{E8E69FC8-E4E2-4FF4-BE8C-B8C95C97C2F6}" srcId="{C45BBE87-F5BF-4870-AC94-C8E17A887638}" destId="{A7C4A160-F0FE-4C71-8DFF-4A0AA8062EAC}" srcOrd="5" destOrd="0" parTransId="{4E408F8F-461D-4D5A-85FD-5CBED67BB0B0}" sibTransId="{DC71634E-81BF-4F57-9D62-2765262BF55F}"/>
    <dgm:cxn modelId="{8A0063C9-8557-4078-957C-4C8B7F67B83F}" type="presOf" srcId="{1E6165C5-9169-4EF3-A7E4-CD8B0B368596}" destId="{4144E5C0-3FDC-458C-BC07-C9CBE1257F15}" srcOrd="0" destOrd="0" presId="urn:microsoft.com/office/officeart/2005/8/layout/vList6"/>
    <dgm:cxn modelId="{22040ECA-669F-4DEF-BACA-ABD2F62D0C1D}" type="presOf" srcId="{F2BDFCE0-9202-4760-A0A5-E2362E9EA46E}" destId="{6AF6FBE8-93B6-4497-9182-C682950763D8}" srcOrd="0" destOrd="0" presId="urn:microsoft.com/office/officeart/2005/8/layout/vList6"/>
    <dgm:cxn modelId="{B168F0CB-9F97-4DE2-BE25-0202C9666AA0}" srcId="{C45BBE87-F5BF-4870-AC94-C8E17A887638}" destId="{71FE4A09-3C40-44FE-9745-390C1A49BA47}" srcOrd="0" destOrd="0" parTransId="{D1C8BE5D-B1D7-4AB7-86E5-4434F653C01B}" sibTransId="{C663E77F-6050-4AAE-BEDB-606E4FBF103C}"/>
    <dgm:cxn modelId="{FFE205CC-03A2-473E-BE38-111B58CBF00C}" srcId="{C45BBE87-F5BF-4870-AC94-C8E17A887638}" destId="{B8EA79E8-017C-4B24-B4CF-766EE14D5C1A}" srcOrd="8" destOrd="0" parTransId="{027AF015-81C2-4D17-9029-51990F52B898}" sibTransId="{EB934BA7-7A0C-4D12-B0BC-C22780F627A8}"/>
    <dgm:cxn modelId="{7BABC6CE-08A9-4986-8161-FD9940A36473}" type="presOf" srcId="{B8EA79E8-017C-4B24-B4CF-766EE14D5C1A}" destId="{0F58CE7F-AD17-4249-8AF3-94CD1B96F7A9}" srcOrd="0" destOrd="0" presId="urn:microsoft.com/office/officeart/2005/8/layout/vList6"/>
    <dgm:cxn modelId="{081525DC-D455-4D72-AE4D-C85A282EB1D1}" type="presOf" srcId="{C45BBE87-F5BF-4870-AC94-C8E17A887638}" destId="{2B2DD88C-9D15-4DC6-BC31-C327A071EB7A}" srcOrd="0" destOrd="0" presId="urn:microsoft.com/office/officeart/2005/8/layout/vList6"/>
    <dgm:cxn modelId="{F42E24E0-CDAE-4C20-90BC-FCFA0A12D20B}" type="presOf" srcId="{042DDDA7-40AC-44CE-BCDC-12920C1B1802}" destId="{7CB6C943-882A-4EBD-AE8A-8724535058D5}" srcOrd="0" destOrd="0" presId="urn:microsoft.com/office/officeart/2005/8/layout/vList6"/>
    <dgm:cxn modelId="{5A6FFEE0-C90D-4CAF-9316-5FD6ACCE332F}" srcId="{C2D9C146-DBDA-4ABD-92A2-4EA234BE9F7D}" destId="{D811F8B3-8BFB-485E-B91C-1FE108EDC827}" srcOrd="0" destOrd="0" parTransId="{06AAED34-9786-4845-9497-C0AA4CCCE93A}" sibTransId="{093C7EEC-5A3F-4C75-BCE3-2011238BFA5F}"/>
    <dgm:cxn modelId="{CC98B5E2-5BC9-472A-9D25-BF3A9535071D}" srcId="{C34AC0B2-5A1D-4608-8D21-CAD337C09AA9}" destId="{4FD067F1-3C9B-4E8E-B66A-CD9F2F8335A0}" srcOrd="0" destOrd="0" parTransId="{36581135-A740-4BC3-B0CB-B4602822B27A}" sibTransId="{BE1BC57B-4F2A-4A89-A48D-38275B018E3C}"/>
    <dgm:cxn modelId="{048D55E5-14C4-4642-9731-D8978B97C96E}" srcId="{C45BBE87-F5BF-4870-AC94-C8E17A887638}" destId="{B3E2D5D2-6758-4E72-A6E4-F29C6B588536}" srcOrd="3" destOrd="0" parTransId="{BCDDE6C9-F5C7-40E3-8BFD-373414664366}" sibTransId="{C877964F-F36F-4947-853E-D0DE412E6A9A}"/>
    <dgm:cxn modelId="{BC0563E8-5195-47E8-8221-FAE942482D64}" type="presOf" srcId="{47A32824-0155-4AA7-BBAA-432D9640E07B}" destId="{051FAC39-ACC9-41CF-B74F-FED080730990}" srcOrd="0" destOrd="0" presId="urn:microsoft.com/office/officeart/2005/8/layout/vList6"/>
    <dgm:cxn modelId="{4FC101EE-DCE9-47EE-BDF4-9F8961AD3163}" srcId="{042DDDA7-40AC-44CE-BCDC-12920C1B1802}" destId="{444B0F78-0A99-481C-BDAB-534D94BACBF7}" srcOrd="0" destOrd="0" parTransId="{2FEDA3D8-EDD1-4CE2-BEB1-1C8DA22B57C6}" sibTransId="{959A13E8-895B-4591-BC2A-13C50B752550}"/>
    <dgm:cxn modelId="{6C0210F4-54B5-4E75-BA70-183C5C4EEFDB}" type="presOf" srcId="{4FD067F1-3C9B-4E8E-B66A-CD9F2F8335A0}" destId="{208941C7-7BCA-4D91-A33B-274A1811080E}" srcOrd="0" destOrd="0" presId="urn:microsoft.com/office/officeart/2005/8/layout/vList6"/>
    <dgm:cxn modelId="{179CB809-E223-4A24-A16B-C8912D7A1D8E}" type="presParOf" srcId="{2B2DD88C-9D15-4DC6-BC31-C327A071EB7A}" destId="{F4D6D375-FA1B-4812-9AAE-B778754CD1ED}" srcOrd="0" destOrd="0" presId="urn:microsoft.com/office/officeart/2005/8/layout/vList6"/>
    <dgm:cxn modelId="{AFF8AD77-8964-41BD-88E0-9996FBC411D7}" type="presParOf" srcId="{F4D6D375-FA1B-4812-9AAE-B778754CD1ED}" destId="{31C2617D-9C9E-4A9A-82D2-6C3E884D2EE8}" srcOrd="0" destOrd="0" presId="urn:microsoft.com/office/officeart/2005/8/layout/vList6"/>
    <dgm:cxn modelId="{AE4556B4-897E-4DC6-BC4B-199A06FE8403}" type="presParOf" srcId="{F4D6D375-FA1B-4812-9AAE-B778754CD1ED}" destId="{03EA4610-B58C-4D45-993A-14188877C240}" srcOrd="1" destOrd="0" presId="urn:microsoft.com/office/officeart/2005/8/layout/vList6"/>
    <dgm:cxn modelId="{E374B2F6-21A3-42B7-B61F-34DAE5D28726}" type="presParOf" srcId="{2B2DD88C-9D15-4DC6-BC31-C327A071EB7A}" destId="{41585C3B-AEBF-4815-88BD-FF46705AA498}" srcOrd="1" destOrd="0" presId="urn:microsoft.com/office/officeart/2005/8/layout/vList6"/>
    <dgm:cxn modelId="{6FD2F697-F5C1-4796-A6C5-120537A3BB3C}" type="presParOf" srcId="{2B2DD88C-9D15-4DC6-BC31-C327A071EB7A}" destId="{7FE3963E-B02F-427A-929C-5CAB84BD0FB7}" srcOrd="2" destOrd="0" presId="urn:microsoft.com/office/officeart/2005/8/layout/vList6"/>
    <dgm:cxn modelId="{31D3B041-DF90-448D-8222-DB77CB67B242}" type="presParOf" srcId="{7FE3963E-B02F-427A-929C-5CAB84BD0FB7}" destId="{59AB4B4E-62EA-426C-BB4B-2B40A08B0443}" srcOrd="0" destOrd="0" presId="urn:microsoft.com/office/officeart/2005/8/layout/vList6"/>
    <dgm:cxn modelId="{16062F90-9B43-465F-8343-E1F2A4E7B0D9}" type="presParOf" srcId="{7FE3963E-B02F-427A-929C-5CAB84BD0FB7}" destId="{6AF6FBE8-93B6-4497-9182-C682950763D8}" srcOrd="1" destOrd="0" presId="urn:microsoft.com/office/officeart/2005/8/layout/vList6"/>
    <dgm:cxn modelId="{252E9582-FE6A-4E29-8CD1-7445342A2899}" type="presParOf" srcId="{2B2DD88C-9D15-4DC6-BC31-C327A071EB7A}" destId="{D9018B8D-0830-4F02-9BFB-D4256E982FF0}" srcOrd="3" destOrd="0" presId="urn:microsoft.com/office/officeart/2005/8/layout/vList6"/>
    <dgm:cxn modelId="{D1F110E7-161A-449E-8E50-BE0D3F4A7D02}" type="presParOf" srcId="{2B2DD88C-9D15-4DC6-BC31-C327A071EB7A}" destId="{51282819-9D37-404C-A0F7-6A2B8FA34155}" srcOrd="4" destOrd="0" presId="urn:microsoft.com/office/officeart/2005/8/layout/vList6"/>
    <dgm:cxn modelId="{13B05803-77E5-4CE7-A595-DB592C7A78AB}" type="presParOf" srcId="{51282819-9D37-404C-A0F7-6A2B8FA34155}" destId="{7CB6C943-882A-4EBD-AE8A-8724535058D5}" srcOrd="0" destOrd="0" presId="urn:microsoft.com/office/officeart/2005/8/layout/vList6"/>
    <dgm:cxn modelId="{36E77F67-D8D4-444A-A830-D8A14D219D99}" type="presParOf" srcId="{51282819-9D37-404C-A0F7-6A2B8FA34155}" destId="{71DF5C5B-0BB1-4D8E-922F-3105F06E10B9}" srcOrd="1" destOrd="0" presId="urn:microsoft.com/office/officeart/2005/8/layout/vList6"/>
    <dgm:cxn modelId="{4D92A7EB-B964-44FF-AD1F-503D9ED187D2}" type="presParOf" srcId="{2B2DD88C-9D15-4DC6-BC31-C327A071EB7A}" destId="{1900087C-9AB3-492D-936D-AC270BFEA53F}" srcOrd="5" destOrd="0" presId="urn:microsoft.com/office/officeart/2005/8/layout/vList6"/>
    <dgm:cxn modelId="{69E89685-8FF9-48EA-893E-2FE578DA7C1F}" type="presParOf" srcId="{2B2DD88C-9D15-4DC6-BC31-C327A071EB7A}" destId="{354D7F1F-4B2E-46E7-B4DE-D8CEA5CA79B0}" srcOrd="6" destOrd="0" presId="urn:microsoft.com/office/officeart/2005/8/layout/vList6"/>
    <dgm:cxn modelId="{5C22A74F-928E-47B2-BF33-E61DA6575AA3}" type="presParOf" srcId="{354D7F1F-4B2E-46E7-B4DE-D8CEA5CA79B0}" destId="{7D761AD4-F68E-42CC-9E2B-3113A62F8687}" srcOrd="0" destOrd="0" presId="urn:microsoft.com/office/officeart/2005/8/layout/vList6"/>
    <dgm:cxn modelId="{4B2B3DBE-F442-4422-A31E-DFB51C1D0416}" type="presParOf" srcId="{354D7F1F-4B2E-46E7-B4DE-D8CEA5CA79B0}" destId="{971B30C0-CC1E-4512-9F63-FA2E0599AFAE}" srcOrd="1" destOrd="0" presId="urn:microsoft.com/office/officeart/2005/8/layout/vList6"/>
    <dgm:cxn modelId="{552F6D62-9FD0-4E8F-A8D6-B74D7A9C899C}" type="presParOf" srcId="{2B2DD88C-9D15-4DC6-BC31-C327A071EB7A}" destId="{227E8F54-7480-430F-8196-58CEBA501123}" srcOrd="7" destOrd="0" presId="urn:microsoft.com/office/officeart/2005/8/layout/vList6"/>
    <dgm:cxn modelId="{60BF5F28-FF50-4586-A7CC-5F9747F9503A}" type="presParOf" srcId="{2B2DD88C-9D15-4DC6-BC31-C327A071EB7A}" destId="{A80ED9BB-79C3-4BE9-B13E-A973D8B4CA92}" srcOrd="8" destOrd="0" presId="urn:microsoft.com/office/officeart/2005/8/layout/vList6"/>
    <dgm:cxn modelId="{4787F964-A98F-4388-8783-F4FA429FEF12}" type="presParOf" srcId="{A80ED9BB-79C3-4BE9-B13E-A973D8B4CA92}" destId="{051FAC39-ACC9-41CF-B74F-FED080730990}" srcOrd="0" destOrd="0" presId="urn:microsoft.com/office/officeart/2005/8/layout/vList6"/>
    <dgm:cxn modelId="{CFD6114E-2BB8-4FA0-B0CB-65CDB7238E82}" type="presParOf" srcId="{A80ED9BB-79C3-4BE9-B13E-A973D8B4CA92}" destId="{0AB39962-2889-46F7-99E6-325D89EC4893}" srcOrd="1" destOrd="0" presId="urn:microsoft.com/office/officeart/2005/8/layout/vList6"/>
    <dgm:cxn modelId="{773815C8-9508-4530-B4D3-5C1C57FD2F65}" type="presParOf" srcId="{2B2DD88C-9D15-4DC6-BC31-C327A071EB7A}" destId="{81E32118-9D2A-4FF7-BADD-CB181E9C7439}" srcOrd="9" destOrd="0" presId="urn:microsoft.com/office/officeart/2005/8/layout/vList6"/>
    <dgm:cxn modelId="{F8F107B2-741D-4D0E-B036-0D9FCA5D1840}" type="presParOf" srcId="{2B2DD88C-9D15-4DC6-BC31-C327A071EB7A}" destId="{1DE28026-5765-44BB-99D9-F2113C892E54}" srcOrd="10" destOrd="0" presId="urn:microsoft.com/office/officeart/2005/8/layout/vList6"/>
    <dgm:cxn modelId="{607374EC-FEDB-4B92-875F-FF8CEC01E791}" type="presParOf" srcId="{1DE28026-5765-44BB-99D9-F2113C892E54}" destId="{BE4605A3-0B2B-4E8D-AF7F-C07F391E7EA9}" srcOrd="0" destOrd="0" presId="urn:microsoft.com/office/officeart/2005/8/layout/vList6"/>
    <dgm:cxn modelId="{7172FE6C-90C4-4431-B268-DAD141116FA4}" type="presParOf" srcId="{1DE28026-5765-44BB-99D9-F2113C892E54}" destId="{4144E5C0-3FDC-458C-BC07-C9CBE1257F15}" srcOrd="1" destOrd="0" presId="urn:microsoft.com/office/officeart/2005/8/layout/vList6"/>
    <dgm:cxn modelId="{AC547009-8609-44FE-BF3B-4DCBC96A736E}" type="presParOf" srcId="{2B2DD88C-9D15-4DC6-BC31-C327A071EB7A}" destId="{DEF420BD-011F-4C95-AAF7-D3ECFBCADA21}" srcOrd="11" destOrd="0" presId="urn:microsoft.com/office/officeart/2005/8/layout/vList6"/>
    <dgm:cxn modelId="{AC1923A3-7903-4FAC-822F-0001C0811520}" type="presParOf" srcId="{2B2DD88C-9D15-4DC6-BC31-C327A071EB7A}" destId="{20601950-D69E-4860-9F6A-78C89569F740}" srcOrd="12" destOrd="0" presId="urn:microsoft.com/office/officeart/2005/8/layout/vList6"/>
    <dgm:cxn modelId="{329B776D-50B8-4F96-BCDB-D17390D68EC6}" type="presParOf" srcId="{20601950-D69E-4860-9F6A-78C89569F740}" destId="{DD2AE230-26EC-480B-8D32-427D922ABBF6}" srcOrd="0" destOrd="0" presId="urn:microsoft.com/office/officeart/2005/8/layout/vList6"/>
    <dgm:cxn modelId="{941A54CC-3AC3-44ED-A5BD-694BF7DD1BF1}" type="presParOf" srcId="{20601950-D69E-4860-9F6A-78C89569F740}" destId="{E31F5613-96E9-4436-B532-59D9AA08725A}" srcOrd="1" destOrd="0" presId="urn:microsoft.com/office/officeart/2005/8/layout/vList6"/>
    <dgm:cxn modelId="{22F5F200-5954-48BE-87D5-F0FB780E75FC}" type="presParOf" srcId="{2B2DD88C-9D15-4DC6-BC31-C327A071EB7A}" destId="{58E14F87-8B49-4B8F-BAE5-841EB4E071B6}" srcOrd="13" destOrd="0" presId="urn:microsoft.com/office/officeart/2005/8/layout/vList6"/>
    <dgm:cxn modelId="{07C8C4F1-9B8D-4B68-967E-0EC85830FC1A}" type="presParOf" srcId="{2B2DD88C-9D15-4DC6-BC31-C327A071EB7A}" destId="{0590A3F7-6F87-4E6C-8885-651EFE4CE96A}" srcOrd="14" destOrd="0" presId="urn:microsoft.com/office/officeart/2005/8/layout/vList6"/>
    <dgm:cxn modelId="{8B46C40F-E14B-465A-B36E-110EDFFE0282}" type="presParOf" srcId="{0590A3F7-6F87-4E6C-8885-651EFE4CE96A}" destId="{DB73E0FE-3244-4335-81D3-86391AC13CF0}" srcOrd="0" destOrd="0" presId="urn:microsoft.com/office/officeart/2005/8/layout/vList6"/>
    <dgm:cxn modelId="{A17B9B90-99CE-4556-BF55-2B185B1BFEC7}" type="presParOf" srcId="{0590A3F7-6F87-4E6C-8885-651EFE4CE96A}" destId="{208941C7-7BCA-4D91-A33B-274A1811080E}" srcOrd="1" destOrd="0" presId="urn:microsoft.com/office/officeart/2005/8/layout/vList6"/>
    <dgm:cxn modelId="{9B3F6113-072C-4096-9997-74D087DBC9AC}" type="presParOf" srcId="{2B2DD88C-9D15-4DC6-BC31-C327A071EB7A}" destId="{4EBB941D-5EAB-4C4D-A39D-1284C89D02A3}" srcOrd="15" destOrd="0" presId="urn:microsoft.com/office/officeart/2005/8/layout/vList6"/>
    <dgm:cxn modelId="{6C314D42-575D-4357-9070-6291DD682636}" type="presParOf" srcId="{2B2DD88C-9D15-4DC6-BC31-C327A071EB7A}" destId="{F95E1506-8A95-45E9-BCFC-7D0C0529BAF5}" srcOrd="16" destOrd="0" presId="urn:microsoft.com/office/officeart/2005/8/layout/vList6"/>
    <dgm:cxn modelId="{26244880-A34C-40FD-B128-8F6A76893317}" type="presParOf" srcId="{F95E1506-8A95-45E9-BCFC-7D0C0529BAF5}" destId="{0F58CE7F-AD17-4249-8AF3-94CD1B96F7A9}" srcOrd="0" destOrd="0" presId="urn:microsoft.com/office/officeart/2005/8/layout/vList6"/>
    <dgm:cxn modelId="{3EA801AF-591D-4407-802F-47F68C350FB1}" type="presParOf" srcId="{F95E1506-8A95-45E9-BCFC-7D0C0529BAF5}" destId="{8C7442A9-D663-41E3-B820-08BF88928C45}"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A4610-B58C-4D45-993A-14188877C240}">
      <dsp:nvSpPr>
        <dsp:cNvPr id="0" name=""/>
        <dsp:cNvSpPr/>
      </dsp:nvSpPr>
      <dsp:spPr>
        <a:xfrm>
          <a:off x="2223663" y="445"/>
          <a:ext cx="6185265" cy="513581"/>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just" defTabSz="533400">
            <a:lnSpc>
              <a:spcPct val="90000"/>
            </a:lnSpc>
            <a:spcBef>
              <a:spcPct val="0"/>
            </a:spcBef>
            <a:spcAft>
              <a:spcPct val="15000"/>
            </a:spcAft>
            <a:buChar char="•"/>
          </a:pPr>
          <a:r>
            <a:rPr lang="en-US" sz="1200" kern="1200" dirty="0"/>
            <a:t>The product/service works well with previous versions and with other products/services and devices, file formats, etc. Existing applications and devices should run well on the new release</a:t>
          </a:r>
        </a:p>
      </dsp:txBody>
      <dsp:txXfrm>
        <a:off x="2223663" y="64643"/>
        <a:ext cx="5992672" cy="385185"/>
      </dsp:txXfrm>
    </dsp:sp>
    <dsp:sp modelId="{31C2617D-9C9E-4A9A-82D2-6C3E884D2EE8}">
      <dsp:nvSpPr>
        <dsp:cNvPr id="0" name=""/>
        <dsp:cNvSpPr/>
      </dsp:nvSpPr>
      <dsp:spPr>
        <a:xfrm>
          <a:off x="117805" y="28887"/>
          <a:ext cx="2079011" cy="51358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Compatibility</a:t>
          </a:r>
        </a:p>
      </dsp:txBody>
      <dsp:txXfrm>
        <a:off x="142876" y="53958"/>
        <a:ext cx="2028869" cy="463439"/>
      </dsp:txXfrm>
    </dsp:sp>
    <dsp:sp modelId="{6AF6FBE8-93B6-4497-9182-C682950763D8}">
      <dsp:nvSpPr>
        <dsp:cNvPr id="0" name=""/>
        <dsp:cNvSpPr/>
      </dsp:nvSpPr>
      <dsp:spPr>
        <a:xfrm>
          <a:off x="2223663" y="565384"/>
          <a:ext cx="6185265" cy="513581"/>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just" defTabSz="533400">
            <a:lnSpc>
              <a:spcPct val="90000"/>
            </a:lnSpc>
            <a:spcBef>
              <a:spcPct val="0"/>
            </a:spcBef>
            <a:spcAft>
              <a:spcPct val="15000"/>
            </a:spcAft>
            <a:buChar char="•"/>
          </a:pPr>
          <a:r>
            <a:rPr lang="en-US" sz="1200" kern="1200" dirty="0"/>
            <a:t>The product/service should be responsive, efficient and scalable. This also describes how the product/service performs overall with regard to customer experience</a:t>
          </a:r>
        </a:p>
      </dsp:txBody>
      <dsp:txXfrm>
        <a:off x="2223663" y="629582"/>
        <a:ext cx="5992672" cy="385185"/>
      </dsp:txXfrm>
    </dsp:sp>
    <dsp:sp modelId="{59AB4B4E-62EA-426C-BB4B-2B40A08B0443}">
      <dsp:nvSpPr>
        <dsp:cNvPr id="0" name=""/>
        <dsp:cNvSpPr/>
      </dsp:nvSpPr>
      <dsp:spPr>
        <a:xfrm>
          <a:off x="122200" y="558533"/>
          <a:ext cx="2079011" cy="513581"/>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2060"/>
              </a:solidFill>
            </a:rPr>
            <a:t>Performance</a:t>
          </a:r>
        </a:p>
      </dsp:txBody>
      <dsp:txXfrm>
        <a:off x="147271" y="583604"/>
        <a:ext cx="2028869" cy="463439"/>
      </dsp:txXfrm>
    </dsp:sp>
    <dsp:sp modelId="{71DF5C5B-0BB1-4D8E-922F-3105F06E10B9}">
      <dsp:nvSpPr>
        <dsp:cNvPr id="0" name=""/>
        <dsp:cNvSpPr/>
      </dsp:nvSpPr>
      <dsp:spPr>
        <a:xfrm>
          <a:off x="2223663" y="1130323"/>
          <a:ext cx="6185265" cy="513581"/>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just" defTabSz="533400">
            <a:lnSpc>
              <a:spcPct val="90000"/>
            </a:lnSpc>
            <a:spcBef>
              <a:spcPct val="0"/>
            </a:spcBef>
            <a:spcAft>
              <a:spcPct val="15000"/>
            </a:spcAft>
            <a:buChar char="•"/>
          </a:pPr>
          <a:r>
            <a:rPr lang="en-US" sz="1200" kern="1200" dirty="0"/>
            <a:t>When using the product/service, the machine, application and data are safe and secure. Personal data is secure and users control how it is used</a:t>
          </a:r>
        </a:p>
      </dsp:txBody>
      <dsp:txXfrm>
        <a:off x="2223663" y="1194521"/>
        <a:ext cx="5992672" cy="385185"/>
      </dsp:txXfrm>
    </dsp:sp>
    <dsp:sp modelId="{7CB6C943-882A-4EBD-AE8A-8724535058D5}">
      <dsp:nvSpPr>
        <dsp:cNvPr id="0" name=""/>
        <dsp:cNvSpPr/>
      </dsp:nvSpPr>
      <dsp:spPr>
        <a:xfrm>
          <a:off x="122200" y="1158765"/>
          <a:ext cx="2079011" cy="513581"/>
        </a:xfrm>
        <a:prstGeom prst="roundRect">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Privacy</a:t>
          </a:r>
        </a:p>
      </dsp:txBody>
      <dsp:txXfrm>
        <a:off x="147271" y="1183836"/>
        <a:ext cx="2028869" cy="463439"/>
      </dsp:txXfrm>
    </dsp:sp>
    <dsp:sp modelId="{971B30C0-CC1E-4512-9F63-FA2E0599AFAE}">
      <dsp:nvSpPr>
        <dsp:cNvPr id="0" name=""/>
        <dsp:cNvSpPr/>
      </dsp:nvSpPr>
      <dsp:spPr>
        <a:xfrm>
          <a:off x="2213261" y="1631758"/>
          <a:ext cx="6179224" cy="600622"/>
        </a:xfrm>
        <a:prstGeom prst="rightArrow">
          <a:avLst>
            <a:gd name="adj1" fmla="val 75000"/>
            <a:gd name="adj2" fmla="val 5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just" defTabSz="533400">
            <a:lnSpc>
              <a:spcPct val="90000"/>
            </a:lnSpc>
            <a:spcBef>
              <a:spcPct val="0"/>
            </a:spcBef>
            <a:spcAft>
              <a:spcPct val="15000"/>
            </a:spcAft>
            <a:buChar char="•"/>
          </a:pPr>
          <a:r>
            <a:rPr lang="en-US" sz="1200" kern="1200" dirty="0"/>
            <a:t>The product/service should perform seamlessly in any location in the world and be easy to configure, deploy, monitor, and service the product. Includes practices for world-readiness, geopolitical and others like industry regulatory compliance, etc.</a:t>
          </a:r>
        </a:p>
      </dsp:txBody>
      <dsp:txXfrm>
        <a:off x="2213261" y="1706836"/>
        <a:ext cx="5953991" cy="450466"/>
      </dsp:txXfrm>
    </dsp:sp>
    <dsp:sp modelId="{7D761AD4-F68E-42CC-9E2B-3113A62F8687}">
      <dsp:nvSpPr>
        <dsp:cNvPr id="0" name=""/>
        <dsp:cNvSpPr/>
      </dsp:nvSpPr>
      <dsp:spPr>
        <a:xfrm>
          <a:off x="126239" y="1767225"/>
          <a:ext cx="2076981" cy="513581"/>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2060"/>
              </a:solidFill>
            </a:rPr>
            <a:t>Readiness</a:t>
          </a:r>
        </a:p>
      </dsp:txBody>
      <dsp:txXfrm>
        <a:off x="151310" y="1792296"/>
        <a:ext cx="2026839" cy="463439"/>
      </dsp:txXfrm>
    </dsp:sp>
    <dsp:sp modelId="{0AB39962-2889-46F7-99E6-325D89EC4893}">
      <dsp:nvSpPr>
        <dsp:cNvPr id="0" name=""/>
        <dsp:cNvSpPr/>
      </dsp:nvSpPr>
      <dsp:spPr>
        <a:xfrm>
          <a:off x="2216631" y="2347243"/>
          <a:ext cx="6179224" cy="599554"/>
        </a:xfrm>
        <a:prstGeom prst="rightArrow">
          <a:avLst>
            <a:gd name="adj1" fmla="val 75000"/>
            <a:gd name="adj2" fmla="val 5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just" defTabSz="533400">
            <a:lnSpc>
              <a:spcPct val="90000"/>
            </a:lnSpc>
            <a:spcBef>
              <a:spcPct val="0"/>
            </a:spcBef>
            <a:spcAft>
              <a:spcPct val="15000"/>
            </a:spcAft>
            <a:buChar char="•"/>
          </a:pPr>
          <a:r>
            <a:rPr lang="en-US" sz="1200" kern="1200" dirty="0"/>
            <a:t>The product/service should operate with few disruptions, recover gracefully and withstand certain failures. Product/service behavior is predictable, durable, dependable, does what expected, rarely stops working or crashes and recoverable</a:t>
          </a:r>
        </a:p>
      </dsp:txBody>
      <dsp:txXfrm>
        <a:off x="2216631" y="2422187"/>
        <a:ext cx="5954391" cy="449666"/>
      </dsp:txXfrm>
    </dsp:sp>
    <dsp:sp modelId="{051FAC39-ACC9-41CF-B74F-FED080730990}">
      <dsp:nvSpPr>
        <dsp:cNvPr id="0" name=""/>
        <dsp:cNvSpPr/>
      </dsp:nvSpPr>
      <dsp:spPr>
        <a:xfrm>
          <a:off x="113884" y="2382197"/>
          <a:ext cx="2076981" cy="513581"/>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Reliability</a:t>
          </a:r>
        </a:p>
      </dsp:txBody>
      <dsp:txXfrm>
        <a:off x="138955" y="2407268"/>
        <a:ext cx="2026839" cy="463439"/>
      </dsp:txXfrm>
    </dsp:sp>
    <dsp:sp modelId="{4144E5C0-3FDC-458C-BC07-C9CBE1257F15}">
      <dsp:nvSpPr>
        <dsp:cNvPr id="0" name=""/>
        <dsp:cNvSpPr/>
      </dsp:nvSpPr>
      <dsp:spPr>
        <a:xfrm>
          <a:off x="2214635" y="2998156"/>
          <a:ext cx="6185265" cy="513581"/>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just" defTabSz="533400">
            <a:lnSpc>
              <a:spcPct val="90000"/>
            </a:lnSpc>
            <a:spcBef>
              <a:spcPct val="0"/>
            </a:spcBef>
            <a:spcAft>
              <a:spcPct val="15000"/>
            </a:spcAft>
            <a:buChar char="•"/>
          </a:pPr>
          <a:r>
            <a:rPr lang="en-US" sz="1200" kern="1200" dirty="0"/>
            <a:t>The product/service should protect users against attacks via known and unknown vulnerabilities. When using the product/service your machine/apps/data are safe</a:t>
          </a:r>
        </a:p>
      </dsp:txBody>
      <dsp:txXfrm>
        <a:off x="2214635" y="3062354"/>
        <a:ext cx="5992672" cy="385185"/>
      </dsp:txXfrm>
    </dsp:sp>
    <dsp:sp modelId="{BE4605A3-0B2B-4E8D-AF7F-C07F391E7EA9}">
      <dsp:nvSpPr>
        <dsp:cNvPr id="0" name=""/>
        <dsp:cNvSpPr/>
      </dsp:nvSpPr>
      <dsp:spPr>
        <a:xfrm>
          <a:off x="134567" y="2978732"/>
          <a:ext cx="2079011" cy="51358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Security</a:t>
          </a:r>
        </a:p>
      </dsp:txBody>
      <dsp:txXfrm>
        <a:off x="159638" y="3003803"/>
        <a:ext cx="2028869" cy="463439"/>
      </dsp:txXfrm>
    </dsp:sp>
    <dsp:sp modelId="{E31F5613-96E9-4436-B532-59D9AA08725A}">
      <dsp:nvSpPr>
        <dsp:cNvPr id="0" name=""/>
        <dsp:cNvSpPr/>
      </dsp:nvSpPr>
      <dsp:spPr>
        <a:xfrm>
          <a:off x="2223663" y="3563095"/>
          <a:ext cx="6185265" cy="513581"/>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just" defTabSz="533400">
            <a:lnSpc>
              <a:spcPct val="90000"/>
            </a:lnSpc>
            <a:spcBef>
              <a:spcPct val="0"/>
            </a:spcBef>
            <a:spcAft>
              <a:spcPct val="15000"/>
            </a:spcAft>
            <a:buChar char="•"/>
          </a:pPr>
          <a:r>
            <a:rPr lang="en-US" sz="1200" kern="1200" dirty="0"/>
            <a:t>When problems are encountered, the product/service has good technical support. Relevant help is available when the user needs it and easy to leverage</a:t>
          </a:r>
        </a:p>
      </dsp:txBody>
      <dsp:txXfrm>
        <a:off x="2223663" y="3627293"/>
        <a:ext cx="5992672" cy="385185"/>
      </dsp:txXfrm>
    </dsp:sp>
    <dsp:sp modelId="{DD2AE230-26EC-480B-8D32-427D922ABBF6}">
      <dsp:nvSpPr>
        <dsp:cNvPr id="0" name=""/>
        <dsp:cNvSpPr/>
      </dsp:nvSpPr>
      <dsp:spPr>
        <a:xfrm>
          <a:off x="109832" y="3543671"/>
          <a:ext cx="2079011" cy="513581"/>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2060"/>
              </a:solidFill>
            </a:rPr>
            <a:t>Support</a:t>
          </a:r>
        </a:p>
      </dsp:txBody>
      <dsp:txXfrm>
        <a:off x="134903" y="3568742"/>
        <a:ext cx="2028869" cy="463439"/>
      </dsp:txXfrm>
    </dsp:sp>
    <dsp:sp modelId="{208941C7-7BCA-4D91-A33B-274A1811080E}">
      <dsp:nvSpPr>
        <dsp:cNvPr id="0" name=""/>
        <dsp:cNvSpPr/>
      </dsp:nvSpPr>
      <dsp:spPr>
        <a:xfrm>
          <a:off x="2214635" y="4128034"/>
          <a:ext cx="6185265" cy="513581"/>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just" defTabSz="533400">
            <a:lnSpc>
              <a:spcPct val="90000"/>
            </a:lnSpc>
            <a:spcBef>
              <a:spcPct val="0"/>
            </a:spcBef>
            <a:spcAft>
              <a:spcPct val="15000"/>
            </a:spcAft>
            <a:buChar char="•"/>
          </a:pPr>
          <a:r>
            <a:rPr lang="en-US" sz="1200" kern="1200" dirty="0"/>
            <a:t>The product/service interface should be easy-to-use and intuitive to learn. The product/service is easy to install, operate and manage</a:t>
          </a:r>
        </a:p>
      </dsp:txBody>
      <dsp:txXfrm>
        <a:off x="2214635" y="4192232"/>
        <a:ext cx="5992672" cy="385185"/>
      </dsp:txXfrm>
    </dsp:sp>
    <dsp:sp modelId="{DB73E0FE-3244-4335-81D3-86391AC13CF0}">
      <dsp:nvSpPr>
        <dsp:cNvPr id="0" name=""/>
        <dsp:cNvSpPr/>
      </dsp:nvSpPr>
      <dsp:spPr>
        <a:xfrm>
          <a:off x="109832" y="4096649"/>
          <a:ext cx="2079011" cy="513581"/>
        </a:xfrm>
        <a:prstGeom prst="roundRect">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Usability</a:t>
          </a:r>
        </a:p>
      </dsp:txBody>
      <dsp:txXfrm>
        <a:off x="134903" y="4121720"/>
        <a:ext cx="2028869" cy="463439"/>
      </dsp:txXfrm>
    </dsp:sp>
    <dsp:sp modelId="{8C7442A9-D663-41E3-B820-08BF88928C45}">
      <dsp:nvSpPr>
        <dsp:cNvPr id="0" name=""/>
        <dsp:cNvSpPr/>
      </dsp:nvSpPr>
      <dsp:spPr>
        <a:xfrm>
          <a:off x="2223663" y="4692973"/>
          <a:ext cx="6185265" cy="513581"/>
        </a:xfrm>
        <a:prstGeom prst="rightArrow">
          <a:avLst>
            <a:gd name="adj1" fmla="val 75000"/>
            <a:gd name="adj2" fmla="val 5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just" defTabSz="533400">
            <a:lnSpc>
              <a:spcPct val="90000"/>
            </a:lnSpc>
            <a:spcBef>
              <a:spcPct val="0"/>
            </a:spcBef>
            <a:spcAft>
              <a:spcPct val="15000"/>
            </a:spcAft>
            <a:buChar char="•"/>
          </a:pPr>
          <a:r>
            <a:rPr lang="en-US" sz="1200" kern="1200" dirty="0"/>
            <a:t>The product/service functionality provides good value for the price</a:t>
          </a:r>
        </a:p>
      </dsp:txBody>
      <dsp:txXfrm>
        <a:off x="2223663" y="4757171"/>
        <a:ext cx="5992672" cy="385185"/>
      </dsp:txXfrm>
    </dsp:sp>
    <dsp:sp modelId="{0F58CE7F-AD17-4249-8AF3-94CD1B96F7A9}">
      <dsp:nvSpPr>
        <dsp:cNvPr id="0" name=""/>
        <dsp:cNvSpPr/>
      </dsp:nvSpPr>
      <dsp:spPr>
        <a:xfrm>
          <a:off x="126595" y="4657074"/>
          <a:ext cx="2079011" cy="513581"/>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2060"/>
              </a:solidFill>
            </a:rPr>
            <a:t>Value</a:t>
          </a:r>
        </a:p>
      </dsp:txBody>
      <dsp:txXfrm>
        <a:off x="151666" y="4682145"/>
        <a:ext cx="2028869" cy="463439"/>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BD4C3-E5F3-4D5E-9E34-8C78933643D1}" type="datetimeFigureOut">
              <a:rPr lang="en-US" smtClean="0"/>
              <a:pPr/>
              <a:t>12/7/2018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D167B-4817-4434-BCA0-BA5CE9CD0AA9}" type="slidenum">
              <a:rPr lang="en-US" smtClean="0"/>
              <a:pPr/>
              <a:t>‹#›</a:t>
            </a:fld>
            <a:endParaRPr lang="en-US"/>
          </a:p>
        </p:txBody>
      </p:sp>
    </p:spTree>
    <p:extLst>
      <p:ext uri="{BB962C8B-B14F-4D97-AF65-F5344CB8AC3E}">
        <p14:creationId xmlns:p14="http://schemas.microsoft.com/office/powerpoint/2010/main" val="2495878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arepoint/sites/twcteam/twcs/_Layouts/listform.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aptest.com/glossary.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aptest.com/glossary.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167B-4817-4434-BCA0-BA5CE9CD0AA9}" type="slidenum">
              <a:rPr lang="en-US" smtClean="0"/>
              <a:pPr/>
              <a:t>1</a:t>
            </a:fld>
            <a:endParaRPr lang="en-US"/>
          </a:p>
        </p:txBody>
      </p:sp>
    </p:spTree>
    <p:extLst>
      <p:ext uri="{BB962C8B-B14F-4D97-AF65-F5344CB8AC3E}">
        <p14:creationId xmlns:p14="http://schemas.microsoft.com/office/powerpoint/2010/main" val="1314350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sz="900" dirty="0">
              <a:latin typeface="Segoe" pitchFamily="34" charset="0"/>
            </a:endParaRPr>
          </a:p>
          <a:p>
            <a:r>
              <a:rPr lang="en-US" sz="900" b="1" dirty="0">
                <a:latin typeface="Segoe" pitchFamily="34" charset="0"/>
              </a:rPr>
              <a:t>Duration</a:t>
            </a:r>
            <a:r>
              <a:rPr lang="en-US" sz="900" dirty="0">
                <a:latin typeface="Segoe" pitchFamily="34" charset="0"/>
              </a:rPr>
              <a:t>: 5-60 </a:t>
            </a:r>
            <a:r>
              <a:rPr lang="en-US" sz="900" dirty="0" err="1">
                <a:latin typeface="Segoe" pitchFamily="34" charset="0"/>
              </a:rPr>
              <a:t>mins</a:t>
            </a:r>
            <a:r>
              <a:rPr lang="en-US" sz="900" dirty="0">
                <a:latin typeface="Segoe" pitchFamily="34" charset="0"/>
              </a:rPr>
              <a:t> ( These two slides can be used in brief overview or in-depth activity)</a:t>
            </a:r>
          </a:p>
          <a:p>
            <a:endParaRPr lang="en-US" sz="900" dirty="0">
              <a:latin typeface="Segoe" pitchFamily="34" charset="0"/>
            </a:endParaRPr>
          </a:p>
          <a:p>
            <a:r>
              <a:rPr lang="en-US" sz="900" b="1" dirty="0">
                <a:latin typeface="Segoe" pitchFamily="34" charset="0"/>
              </a:rPr>
              <a:t>Meta points</a:t>
            </a:r>
            <a:r>
              <a:rPr lang="en-US" sz="900" dirty="0">
                <a:latin typeface="Segoe" pitchFamily="34" charset="0"/>
              </a:rPr>
              <a:t>:</a:t>
            </a:r>
          </a:p>
          <a:p>
            <a:pPr lvl="0">
              <a:buFont typeface="Arial" pitchFamily="34" charset="0"/>
              <a:buChar char="•"/>
            </a:pPr>
            <a:r>
              <a:rPr lang="en-US" sz="900" dirty="0">
                <a:latin typeface="Segoe" pitchFamily="34" charset="0"/>
              </a:rPr>
              <a:t>Engineering group will have variety of locally socialized notion of ‘quality’</a:t>
            </a:r>
          </a:p>
          <a:p>
            <a:pPr lvl="0">
              <a:buFont typeface="Arial" pitchFamily="34" charset="0"/>
              <a:buChar char="•"/>
            </a:pPr>
            <a:r>
              <a:rPr lang="en-US" sz="900" dirty="0">
                <a:latin typeface="Segoe" pitchFamily="34" charset="0"/>
              </a:rPr>
              <a:t>Customer Defined Quality (CDQ) focuses on ‘functionality and value’</a:t>
            </a:r>
          </a:p>
          <a:p>
            <a:pPr lvl="0">
              <a:buFont typeface="Arial" pitchFamily="34" charset="0"/>
              <a:buChar char="•"/>
            </a:pPr>
            <a:r>
              <a:rPr lang="en-US" sz="900" dirty="0">
                <a:latin typeface="Segoe" pitchFamily="34" charset="0"/>
              </a:rPr>
              <a:t>Engineering Quality focuses on efficiency of activity and artifacts</a:t>
            </a:r>
          </a:p>
          <a:p>
            <a:pPr lvl="0">
              <a:buFont typeface="Arial" pitchFamily="34" charset="0"/>
              <a:buChar char="•"/>
            </a:pPr>
            <a:r>
              <a:rPr lang="en-US" sz="900" dirty="0">
                <a:latin typeface="Segoe" pitchFamily="34" charset="0"/>
              </a:rPr>
              <a:t>Not 1:1 mapping of EQ &amp; CDQ; Reconciliation is difficult but necessary </a:t>
            </a:r>
          </a:p>
          <a:p>
            <a:pPr>
              <a:buFont typeface="Arial" pitchFamily="34" charset="0"/>
              <a:buChar char="•"/>
            </a:pPr>
            <a:r>
              <a:rPr lang="en-US" sz="900" dirty="0">
                <a:latin typeface="Segoe" pitchFamily="34" charset="0"/>
              </a:rPr>
              <a:t>The 9 Quality domains is a common taxonomy that provides a pivot point from the engineering activities to the entire product/service ecosystem.</a:t>
            </a:r>
          </a:p>
          <a:p>
            <a:pPr>
              <a:buFont typeface="Arial" pitchFamily="34" charset="0"/>
              <a:buChar char="•"/>
            </a:pPr>
            <a:r>
              <a:rPr lang="en-US" sz="900" dirty="0">
                <a:latin typeface="Segoe" pitchFamily="34" charset="0"/>
              </a:rPr>
              <a:t>More here: </a:t>
            </a:r>
            <a:r>
              <a:rPr lang="en-US" u="sng" dirty="0">
                <a:hlinkClick r:id="rId3"/>
              </a:rPr>
              <a:t>http://sharepoint/sites/twcteam/twcs/Wiki/Domains.aspx</a:t>
            </a:r>
            <a:endParaRPr lang="en-US" sz="900" dirty="0">
              <a:latin typeface="Segoe" pitchFamily="34" charset="0"/>
            </a:endParaRPr>
          </a:p>
          <a:p>
            <a:endParaRPr lang="en-US" sz="900" dirty="0">
              <a:latin typeface="Segoe" pitchFamily="34" charset="0"/>
            </a:endParaRPr>
          </a:p>
          <a:p>
            <a:r>
              <a:rPr lang="en-US" sz="900" b="1" dirty="0">
                <a:latin typeface="Segoe" pitchFamily="34" charset="0"/>
              </a:rPr>
              <a:t>Engineering quality (EQ) </a:t>
            </a:r>
            <a:r>
              <a:rPr lang="en-US" sz="900" dirty="0">
                <a:latin typeface="Segoe" pitchFamily="34" charset="0"/>
              </a:rPr>
              <a:t>is a broad term summarized through a defining phrase: ‘absence of rework’.</a:t>
            </a:r>
          </a:p>
          <a:p>
            <a:endParaRPr lang="en-US" sz="900" dirty="0">
              <a:latin typeface="Segoe" pitchFamily="34" charset="0"/>
            </a:endParaRPr>
          </a:p>
          <a:p>
            <a:r>
              <a:rPr lang="en-US" sz="900" dirty="0">
                <a:latin typeface="Segoe" pitchFamily="34" charset="0"/>
              </a:rPr>
              <a:t>Most engineering activities (</a:t>
            </a:r>
            <a:r>
              <a:rPr lang="en-US" sz="900" dirty="0" err="1">
                <a:latin typeface="Segoe" pitchFamily="34" charset="0"/>
              </a:rPr>
              <a:t>spec’ing</a:t>
            </a:r>
            <a:r>
              <a:rPr lang="en-US" sz="900" dirty="0">
                <a:latin typeface="Segoe" pitchFamily="34" charset="0"/>
              </a:rPr>
              <a:t>, testing, coding, audits…) associated with the production of software solutions fall under the label Engineering Quality. </a:t>
            </a:r>
          </a:p>
          <a:p>
            <a:endParaRPr lang="en-US" sz="900" dirty="0">
              <a:latin typeface="Segoe" pitchFamily="34" charset="0"/>
            </a:endParaRPr>
          </a:p>
          <a:p>
            <a:r>
              <a:rPr lang="en-US" sz="900" dirty="0">
                <a:latin typeface="Segoe" pitchFamily="34" charset="0"/>
              </a:rPr>
              <a:t>Generally engineering activities produce by-products (specs, tests, code) that are the artifacts of engineering activity therefore EQ is often the measures of efficiency of activity and characteristics of artifacts ( E.g. lines of code/week; tests/</a:t>
            </a:r>
            <a:r>
              <a:rPr lang="en-US" sz="900" dirty="0" err="1">
                <a:latin typeface="Segoe" pitchFamily="34" charset="0"/>
              </a:rPr>
              <a:t>codeblock</a:t>
            </a:r>
            <a:r>
              <a:rPr lang="en-US" sz="900" dirty="0">
                <a:latin typeface="Segoe" pitchFamily="34" charset="0"/>
              </a:rPr>
              <a:t>; code churn; bugs per branch, size). </a:t>
            </a:r>
          </a:p>
          <a:p>
            <a:endParaRPr lang="en-US" sz="900" dirty="0">
              <a:latin typeface="Segoe" pitchFamily="34" charset="0"/>
            </a:endParaRPr>
          </a:p>
          <a:p>
            <a:r>
              <a:rPr lang="en-US" sz="900" dirty="0">
                <a:latin typeface="Segoe" pitchFamily="34" charset="0"/>
              </a:rPr>
              <a:t>EQ often becomes the </a:t>
            </a:r>
            <a:r>
              <a:rPr lang="en-US" sz="900" dirty="0" err="1">
                <a:latin typeface="Segoe" pitchFamily="34" charset="0"/>
              </a:rPr>
              <a:t>defacto</a:t>
            </a:r>
            <a:r>
              <a:rPr lang="en-US" sz="900" dirty="0">
                <a:latin typeface="Segoe" pitchFamily="34" charset="0"/>
              </a:rPr>
              <a:t> denominator for risk equations since they are further upstream in the production cycle and can become predictors (e.g. telemetry) and confidence omens.</a:t>
            </a:r>
          </a:p>
          <a:p>
            <a:endParaRPr lang="en-US" sz="900" dirty="0">
              <a:latin typeface="Segoe" pitchFamily="34" charset="0"/>
            </a:endParaRPr>
          </a:p>
          <a:p>
            <a:r>
              <a:rPr lang="en-US" sz="900" b="1" dirty="0">
                <a:latin typeface="Segoe" pitchFamily="34" charset="0"/>
              </a:rPr>
              <a:t>Customer Defined Quality (CDQ) </a:t>
            </a:r>
            <a:r>
              <a:rPr lang="en-US" sz="900" dirty="0">
                <a:latin typeface="Segoe" pitchFamily="34" charset="0"/>
              </a:rPr>
              <a:t>is focused around ‘functionality and value’ (compatibility, performance, privacy, readiness reliability, security, support, usability, value/desirability) whose pedigree is Marketing research of quality</a:t>
            </a:r>
            <a:r>
              <a:rPr lang="en-US" sz="900" i="1" dirty="0">
                <a:latin typeface="Segoe" pitchFamily="34" charset="0"/>
              </a:rPr>
              <a:t> perceptions </a:t>
            </a:r>
            <a:r>
              <a:rPr lang="en-US" sz="900" dirty="0">
                <a:latin typeface="Segoe" pitchFamily="34" charset="0"/>
              </a:rPr>
              <a:t>from customers.</a:t>
            </a:r>
          </a:p>
          <a:p>
            <a:endParaRPr lang="en-US" sz="900" dirty="0">
              <a:latin typeface="Segoe" pitchFamily="34" charset="0"/>
            </a:endParaRPr>
          </a:p>
          <a:p>
            <a:r>
              <a:rPr lang="en-US" sz="900" dirty="0">
                <a:latin typeface="Segoe" pitchFamily="34" charset="0"/>
              </a:rPr>
              <a:t>Customers care about whether the software solves their problem or enables them to accomplish their tasks. Customer perception of quality is based largely on their emotional reaction to using the software. It solves their problems.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694002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900" dirty="0">
                <a:latin typeface="Segoe" pitchFamily="34" charset="0"/>
              </a:rPr>
              <a:t>The quality domains are a good set of test categories to think about that are used. Your team will probably have these built into your test spec template. If your template is missing some of these, you can help by adding them.</a:t>
            </a:r>
          </a:p>
          <a:p>
            <a:pPr lvl="0"/>
            <a:endParaRPr lang="en-US" sz="900" dirty="0">
              <a:latin typeface="Segoe" pitchFamily="34" charset="0"/>
            </a:endParaRPr>
          </a:p>
          <a:p>
            <a:pPr lvl="0"/>
            <a:r>
              <a:rPr lang="en-US" sz="900" dirty="0">
                <a:latin typeface="Segoe" pitchFamily="34" charset="0"/>
              </a:rPr>
              <a:t>These quality domains are the ones that stood out as mattering the most to customers. </a:t>
            </a:r>
          </a:p>
        </p:txBody>
      </p:sp>
      <p:sp>
        <p:nvSpPr>
          <p:cNvPr id="4" name="Slide Number Placeholder 3"/>
          <p:cNvSpPr>
            <a:spLocks noGrp="1"/>
          </p:cNvSpPr>
          <p:nvPr>
            <p:ph type="sldNum" sz="quarter" idx="10"/>
          </p:nvPr>
        </p:nvSpPr>
        <p:spPr>
          <a:xfrm>
            <a:off x="3978132" y="8842029"/>
            <a:ext cx="3043343" cy="465455"/>
          </a:xfrm>
          <a:prstGeom prst="rect">
            <a:avLst/>
          </a:prstGeom>
        </p:spPr>
        <p:txBody>
          <a:bodyPr lIns="93319" tIns="46660" rIns="93319" bIns="46660"/>
          <a:lstStyle/>
          <a:p>
            <a:fld id="{43F496CE-48F0-41FC-A46A-AB2E99E2E74D}"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46648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CC9B85-666C-406B-BC01-03ACFB0BB128}" type="slidenum">
              <a:rPr lang="en-US">
                <a:latin typeface="Calibri" panose="020F0502020204030204" pitchFamily="34" charset="0"/>
              </a:rPr>
              <a:pPr eaLnBrk="1" hangingPunct="1"/>
              <a:t>25</a:t>
            </a:fld>
            <a:endParaRPr lang="en-US">
              <a:latin typeface="Calibri" panose="020F0502020204030204" pitchFamily="34" charset="0"/>
            </a:endParaRPr>
          </a:p>
        </p:txBody>
      </p:sp>
      <p:sp>
        <p:nvSpPr>
          <p:cNvPr id="47107" name="Rectangle 2"/>
          <p:cNvSpPr>
            <a:spLocks noGrp="1" noRot="1" noChangeAspect="1" noChangeArrowheads="1" noTextEdit="1"/>
          </p:cNvSpPr>
          <p:nvPr>
            <p:ph type="sldImg"/>
          </p:nvPr>
        </p:nvSpPr>
        <p:spPr bwMode="auto">
          <a:xfrm>
            <a:off x="1287463" y="793750"/>
            <a:ext cx="4284662" cy="3213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p:cNvSpPr>
            <a:spLocks noGrp="1" noChangeArrowheads="1"/>
          </p:cNvSpPr>
          <p:nvPr>
            <p:ph type="body" idx="1"/>
          </p:nvPr>
        </p:nvSpPr>
        <p:spPr bwMode="auto">
          <a:xfrm>
            <a:off x="914400" y="4344988"/>
            <a:ext cx="5029200" cy="3851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b="1"/>
              <a:t>END - So clearly you can’t test everything!</a:t>
            </a:r>
          </a:p>
        </p:txBody>
      </p:sp>
    </p:spTree>
    <p:extLst>
      <p:ext uri="{BB962C8B-B14F-4D97-AF65-F5344CB8AC3E}">
        <p14:creationId xmlns:p14="http://schemas.microsoft.com/office/powerpoint/2010/main" val="2664559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hlinkClick r:id="rId3"/>
              </a:rPr>
              <a:t>http://www.aptest.com/glossary.html</a:t>
            </a:r>
            <a:endParaRPr lang="en-US" dirty="0"/>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29</a:t>
            </a:fld>
            <a:endParaRPr lang="en-US" dirty="0"/>
          </a:p>
        </p:txBody>
      </p:sp>
    </p:spTree>
    <p:extLst>
      <p:ext uri="{BB962C8B-B14F-4D97-AF65-F5344CB8AC3E}">
        <p14:creationId xmlns:p14="http://schemas.microsoft.com/office/powerpoint/2010/main" val="3950648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hlinkClick r:id="rId3"/>
              </a:rPr>
              <a:t>http://www.aptest.com/glossary.html</a:t>
            </a:r>
            <a:endParaRPr lang="en-US" dirty="0"/>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30</a:t>
            </a:fld>
            <a:endParaRPr lang="en-US" dirty="0"/>
          </a:p>
        </p:txBody>
      </p:sp>
    </p:spTree>
    <p:extLst>
      <p:ext uri="{BB962C8B-B14F-4D97-AF65-F5344CB8AC3E}">
        <p14:creationId xmlns:p14="http://schemas.microsoft.com/office/powerpoint/2010/main" val="1245993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Positive Testing:</a:t>
            </a:r>
            <a:r>
              <a:rPr lang="en-US" dirty="0"/>
              <a:t> Operate application or software as it should be operated. Use proper  variety of test data, including data values at </a:t>
            </a:r>
            <a:r>
              <a:rPr lang="en-US" dirty="0" err="1"/>
              <a:t>boundries</a:t>
            </a:r>
            <a:r>
              <a:rPr lang="en-US" dirty="0"/>
              <a:t> to test if it fails. Check actual test results with the expected and see</a:t>
            </a:r>
          </a:p>
          <a:p>
            <a:r>
              <a:rPr lang="en-US" dirty="0"/>
              <a:t>- Does it behave normally?</a:t>
            </a:r>
            <a:br>
              <a:rPr lang="en-US" dirty="0"/>
            </a:br>
            <a:r>
              <a:rPr lang="en-US" dirty="0"/>
              <a:t>- Are results correct?</a:t>
            </a:r>
            <a:br>
              <a:rPr lang="en-US" dirty="0"/>
            </a:br>
            <a:r>
              <a:rPr lang="en-US" dirty="0"/>
              <a:t>- Does the software function correctly?</a:t>
            </a:r>
          </a:p>
          <a:p>
            <a:r>
              <a:rPr lang="en-US" b="1" dirty="0"/>
              <a:t>Negative Testing: </a:t>
            </a:r>
            <a:r>
              <a:rPr lang="en-US" dirty="0"/>
              <a:t>Test for abnormal operations.  Test with illegal / abnormal test data. Intentionally attempt to make things go wrong and to discover / detect and see</a:t>
            </a:r>
          </a:p>
          <a:p>
            <a:r>
              <a:rPr lang="en-US" dirty="0"/>
              <a:t>- Does the system fail / crash?</a:t>
            </a:r>
            <a:br>
              <a:rPr lang="en-US" dirty="0"/>
            </a:br>
            <a:r>
              <a:rPr lang="en-US" dirty="0"/>
              <a:t>- Does the program do what it should not?</a:t>
            </a:r>
            <a:br>
              <a:rPr lang="en-US" dirty="0"/>
            </a:br>
            <a:r>
              <a:rPr lang="en-US" dirty="0"/>
              <a:t>- Does it fail to do what it should?</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34</a:t>
            </a:fld>
            <a:endParaRPr lang="en-US" dirty="0"/>
          </a:p>
        </p:txBody>
      </p:sp>
    </p:spTree>
    <p:extLst>
      <p:ext uri="{BB962C8B-B14F-4D97-AF65-F5344CB8AC3E}">
        <p14:creationId xmlns:p14="http://schemas.microsoft.com/office/powerpoint/2010/main" val="2766969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36</a:t>
            </a:fld>
            <a:endParaRPr lang="en-US" dirty="0"/>
          </a:p>
        </p:txBody>
      </p:sp>
    </p:spTree>
    <p:extLst>
      <p:ext uri="{BB962C8B-B14F-4D97-AF65-F5344CB8AC3E}">
        <p14:creationId xmlns:p14="http://schemas.microsoft.com/office/powerpoint/2010/main" val="2538407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your opinion which operation is most likely to cause your Operation system to fail?</a:t>
            </a:r>
          </a:p>
          <a:p>
            <a:pPr lvl="0"/>
            <a:r>
              <a:rPr lang="en-US" sz="1200" kern="1200" dirty="0">
                <a:solidFill>
                  <a:schemeClr val="tx1"/>
                </a:solidFill>
                <a:effectLst/>
                <a:latin typeface="+mn-lt"/>
                <a:ea typeface="+mn-ea"/>
                <a:cs typeface="+mn-cs"/>
              </a:rPr>
              <a:t>- Opening Microsoft Word</a:t>
            </a:r>
          </a:p>
          <a:p>
            <a:pPr lvl="0"/>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Open IE</a:t>
            </a:r>
          </a:p>
          <a:p>
            <a:pPr lvl="0"/>
            <a:r>
              <a:rPr lang="en-US" sz="1200" kern="1200" dirty="0">
                <a:solidFill>
                  <a:schemeClr val="tx1"/>
                </a:solidFill>
                <a:effectLst/>
                <a:latin typeface="+mn-lt"/>
                <a:ea typeface="+mn-ea"/>
                <a:cs typeface="+mn-cs"/>
              </a:rPr>
              <a:t>- Opening 10 different application all at the same time</a:t>
            </a:r>
          </a:p>
          <a:p>
            <a:endParaRPr lang="en-US" dirty="0"/>
          </a:p>
        </p:txBody>
      </p:sp>
      <p:sp>
        <p:nvSpPr>
          <p:cNvPr id="4" name="Slide Number Placeholder 3"/>
          <p:cNvSpPr>
            <a:spLocks noGrp="1"/>
          </p:cNvSpPr>
          <p:nvPr>
            <p:ph type="sldNum" sz="quarter" idx="10"/>
          </p:nvPr>
        </p:nvSpPr>
        <p:spPr/>
        <p:txBody>
          <a:bodyPr/>
          <a:lstStyle/>
          <a:p>
            <a:fld id="{68CD167B-4817-4434-BCA0-BA5CE9CD0AA9}" type="slidenum">
              <a:rPr lang="en-US" smtClean="0"/>
              <a:pPr/>
              <a:t>41</a:t>
            </a:fld>
            <a:endParaRPr lang="en-US"/>
          </a:p>
        </p:txBody>
      </p:sp>
    </p:spTree>
    <p:extLst>
      <p:ext uri="{BB962C8B-B14F-4D97-AF65-F5344CB8AC3E}">
        <p14:creationId xmlns:p14="http://schemas.microsoft.com/office/powerpoint/2010/main" val="290445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167B-4817-4434-BCA0-BA5CE9CD0AA9}" type="slidenum">
              <a:rPr lang="en-US" smtClean="0"/>
              <a:pPr/>
              <a:t>42</a:t>
            </a:fld>
            <a:endParaRPr lang="en-US"/>
          </a:p>
        </p:txBody>
      </p:sp>
    </p:spTree>
    <p:extLst>
      <p:ext uri="{BB962C8B-B14F-4D97-AF65-F5344CB8AC3E}">
        <p14:creationId xmlns:p14="http://schemas.microsoft.com/office/powerpoint/2010/main" val="4173120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3A4204-BF73-4A05-8639-79D33526815B}" type="slidenum">
              <a:rPr lang="en-US">
                <a:latin typeface="Calibri" panose="020F0502020204030204" pitchFamily="34" charset="0"/>
              </a:rPr>
              <a:pPr eaLnBrk="1" hangingPunct="1"/>
              <a:t>45</a:t>
            </a:fld>
            <a:endParaRPr lang="en-US">
              <a:latin typeface="Calibri" panose="020F0502020204030204" pitchFamily="34" charset="0"/>
            </a:endParaRPr>
          </a:p>
        </p:txBody>
      </p:sp>
      <p:sp>
        <p:nvSpPr>
          <p:cNvPr id="72707" name="Rectangle 2"/>
          <p:cNvSpPr>
            <a:spLocks noGrp="1" noRot="1" noChangeAspect="1" noChangeArrowheads="1" noTextEdit="1"/>
          </p:cNvSpPr>
          <p:nvPr>
            <p:ph type="sldImg"/>
          </p:nvPr>
        </p:nvSpPr>
        <p:spPr bwMode="auto">
          <a:xfrm>
            <a:off x="1100138" y="677863"/>
            <a:ext cx="4608512" cy="3455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xfrm>
            <a:off x="896938" y="4357688"/>
            <a:ext cx="5013325" cy="4133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p>
          <a:p>
            <a:pPr eaLnBrk="1" hangingPunct="1">
              <a:spcBef>
                <a:spcPct val="0"/>
              </a:spcBef>
            </a:pPr>
            <a:r>
              <a:rPr lang="en-GB" b="1"/>
              <a:t>Maybe also perseverance?</a:t>
            </a:r>
          </a:p>
        </p:txBody>
      </p:sp>
    </p:spTree>
    <p:extLst>
      <p:ext uri="{BB962C8B-B14F-4D97-AF65-F5344CB8AC3E}">
        <p14:creationId xmlns:p14="http://schemas.microsoft.com/office/powerpoint/2010/main" val="248220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Mô</a:t>
            </a:r>
            <a:r>
              <a:rPr lang="en-US" baseline="0" dirty="0"/>
              <a:t> </a:t>
            </a:r>
            <a:r>
              <a:rPr lang="en-US" baseline="0" dirty="0" err="1"/>
              <a:t>tả</a:t>
            </a:r>
            <a:r>
              <a:rPr lang="en-US" baseline="0" dirty="0"/>
              <a:t> </a:t>
            </a:r>
            <a:r>
              <a:rPr lang="en-US" baseline="0" dirty="0" err="1"/>
              <a:t>nội</a:t>
            </a:r>
            <a:r>
              <a:rPr lang="en-US" baseline="0" dirty="0"/>
              <a:t> dung </a:t>
            </a:r>
            <a:r>
              <a:rPr lang="en-US" baseline="0" dirty="0" err="1"/>
              <a:t>mà</a:t>
            </a:r>
            <a:r>
              <a:rPr lang="en-US" baseline="0" dirty="0"/>
              <a:t> </a:t>
            </a:r>
            <a:r>
              <a:rPr lang="en-US" baseline="0" dirty="0" err="1"/>
              <a:t>học</a:t>
            </a:r>
            <a:r>
              <a:rPr lang="en-US" baseline="0" dirty="0"/>
              <a:t> </a:t>
            </a:r>
            <a:r>
              <a:rPr lang="en-US" baseline="0" dirty="0" err="1"/>
              <a:t>viên</a:t>
            </a:r>
            <a:r>
              <a:rPr lang="en-US" baseline="0" dirty="0"/>
              <a:t> </a:t>
            </a:r>
            <a:r>
              <a:rPr lang="en-US" baseline="0" dirty="0" err="1"/>
              <a:t>phải</a:t>
            </a:r>
            <a:r>
              <a:rPr lang="en-US" baseline="0" dirty="0"/>
              <a:t> </a:t>
            </a:r>
            <a:r>
              <a:rPr lang="en-US" baseline="0" dirty="0" err="1"/>
              <a:t>đạt</a:t>
            </a:r>
            <a:r>
              <a:rPr lang="en-US" baseline="0" dirty="0"/>
              <a:t> </a:t>
            </a:r>
            <a:r>
              <a:rPr lang="en-US" baseline="0" dirty="0" err="1"/>
              <a:t>được</a:t>
            </a:r>
            <a:r>
              <a:rPr lang="en-US" baseline="0" dirty="0"/>
              <a:t> </a:t>
            </a:r>
            <a:r>
              <a:rPr lang="en-US" baseline="0" dirty="0" err="1"/>
              <a:t>khi</a:t>
            </a:r>
            <a:r>
              <a:rPr lang="en-US" baseline="0" dirty="0"/>
              <a:t> </a:t>
            </a:r>
            <a:r>
              <a:rPr lang="en-US" baseline="0" dirty="0" err="1"/>
              <a:t>kết</a:t>
            </a:r>
            <a:r>
              <a:rPr lang="en-US" baseline="0" dirty="0"/>
              <a:t> </a:t>
            </a:r>
            <a:r>
              <a:rPr lang="en-US" baseline="0" dirty="0" err="1"/>
              <a:t>thúc</a:t>
            </a:r>
            <a:r>
              <a:rPr lang="en-US" baseline="0" dirty="0"/>
              <a:t> </a:t>
            </a:r>
            <a:r>
              <a:rPr lang="en-US" baseline="0" dirty="0" err="1"/>
              <a:t>môn</a:t>
            </a:r>
            <a:r>
              <a:rPr lang="en-US" baseline="0" dirty="0"/>
              <a:t> </a:t>
            </a:r>
            <a:r>
              <a:rPr lang="en-US" baseline="0" dirty="0" err="1"/>
              <a:t>học</a:t>
            </a:r>
            <a:r>
              <a:rPr lang="en-US" baseline="0" dirty="0"/>
              <a:t> </a:t>
            </a:r>
            <a:r>
              <a:rPr lang="en-US" baseline="0" dirty="0" err="1"/>
              <a:t>này</a:t>
            </a:r>
            <a:endParaRPr lang="en-US" dirty="0"/>
          </a:p>
        </p:txBody>
      </p:sp>
      <p:sp>
        <p:nvSpPr>
          <p:cNvPr id="4" name="Slide Number Placeholder 3"/>
          <p:cNvSpPr>
            <a:spLocks noGrp="1"/>
          </p:cNvSpPr>
          <p:nvPr>
            <p:ph type="sldNum" sz="quarter" idx="10"/>
          </p:nvPr>
        </p:nvSpPr>
        <p:spPr/>
        <p:txBody>
          <a:bodyPr/>
          <a:lstStyle/>
          <a:p>
            <a:fld id="{C8AC33F9-044C-4B38-8B6C-236C15A0E77C}" type="slidenum">
              <a:rPr lang="en-US" smtClean="0"/>
              <a:pPr/>
              <a:t>2</a:t>
            </a:fld>
            <a:endParaRPr lang="en-US"/>
          </a:p>
        </p:txBody>
      </p:sp>
    </p:spTree>
    <p:extLst>
      <p:ext uri="{BB962C8B-B14F-4D97-AF65-F5344CB8AC3E}">
        <p14:creationId xmlns:p14="http://schemas.microsoft.com/office/powerpoint/2010/main" val="382524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CD167B-4817-4434-BCA0-BA5CE9CD0AA9}" type="slidenum">
              <a:rPr lang="en-US" smtClean="0"/>
              <a:pPr/>
              <a:t>3</a:t>
            </a:fld>
            <a:endParaRPr lang="en-US"/>
          </a:p>
        </p:txBody>
      </p:sp>
    </p:spTree>
    <p:extLst>
      <p:ext uri="{BB962C8B-B14F-4D97-AF65-F5344CB8AC3E}">
        <p14:creationId xmlns:p14="http://schemas.microsoft.com/office/powerpoint/2010/main" val="898863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AT&amp;T Lines Go Dead (1990)</a:t>
            </a:r>
          </a:p>
          <a:p>
            <a:r>
              <a:rPr lang="en-US" b="1" dirty="0"/>
              <a:t>Cost:</a:t>
            </a:r>
            <a:r>
              <a:rPr lang="en-US" dirty="0"/>
              <a:t> 75 million phone calls missed, 200 thousand airline reservations lost</a:t>
            </a:r>
          </a:p>
          <a:p>
            <a:r>
              <a:rPr lang="en-US" b="1" dirty="0"/>
              <a:t>Disaster:</a:t>
            </a:r>
            <a:r>
              <a:rPr lang="en-US" dirty="0"/>
              <a:t> A single switch at one of AT&amp;T’s 114 switching centers suffered a minor mechanical problem and shut down the center.  When the center came back up, it sent a message to other switching centers, which in turn caused them to shut down and brought down the entire AT&amp;T network for 9 hours</a:t>
            </a:r>
          </a:p>
          <a:p>
            <a:endParaRPr lang="en-US" b="1" dirty="0"/>
          </a:p>
          <a:p>
            <a:endParaRPr lang="en-US" b="1" dirty="0"/>
          </a:p>
          <a:p>
            <a:r>
              <a:rPr lang="en-US" b="1" dirty="0"/>
              <a:t>Pentium Fails Long Division (1993)</a:t>
            </a:r>
          </a:p>
          <a:p>
            <a:r>
              <a:rPr lang="en-US" b="1" dirty="0"/>
              <a:t>Cost:</a:t>
            </a:r>
            <a:r>
              <a:rPr lang="en-US" dirty="0"/>
              <a:t> $475 million, corporate credibility</a:t>
            </a:r>
          </a:p>
          <a:p>
            <a:r>
              <a:rPr lang="en-US" b="1" dirty="0"/>
              <a:t>Disaster:</a:t>
            </a:r>
            <a:r>
              <a:rPr lang="en-US" dirty="0"/>
              <a:t> Intel’s highly-promoted Pentium chip occasionally made mistakes when dividing floating-point numbers within a specific range. For example, dividing 4195835.0/3145727.0 yielded 1.33374 instead of 1.33382, an error of 0.006%.  Although the bug affected few users, it become a public relations nightmare.  With an estimated 5 million defective chips in circulation, Intel offered to replace Pentium chips only for consumers who could prove they needed high accuracy.  Eventually Intel replaced the chips for anyone who complained.</a:t>
            </a:r>
          </a:p>
          <a:p>
            <a:r>
              <a:rPr lang="en-US" b="1" dirty="0"/>
              <a:t>Cause:</a:t>
            </a:r>
            <a:r>
              <a:rPr lang="en-US" dirty="0"/>
              <a:t> The divider in the Pentium floating point unit had a flawed division table, missing about five of a thousand entries and resulting in these rounding errors.</a:t>
            </a:r>
          </a:p>
          <a:p>
            <a:endParaRPr lang="en-US" b="1" dirty="0"/>
          </a:p>
          <a:p>
            <a:r>
              <a:rPr lang="en-US" b="1" dirty="0" err="1"/>
              <a:t>Ariane</a:t>
            </a:r>
            <a:r>
              <a:rPr lang="en-US" b="1" dirty="0"/>
              <a:t> Rocket Goes Boom (1996)</a:t>
            </a:r>
          </a:p>
          <a:p>
            <a:r>
              <a:rPr lang="en-US" b="1" dirty="0"/>
              <a:t>Cost:</a:t>
            </a:r>
            <a:r>
              <a:rPr lang="en-US" dirty="0"/>
              <a:t> $500 million</a:t>
            </a:r>
          </a:p>
          <a:p>
            <a:r>
              <a:rPr lang="en-US" b="1" dirty="0"/>
              <a:t>Disaster:</a:t>
            </a:r>
            <a:r>
              <a:rPr lang="en-US" dirty="0"/>
              <a:t> </a:t>
            </a:r>
            <a:r>
              <a:rPr lang="en-US" dirty="0" err="1"/>
              <a:t>Ariane</a:t>
            </a:r>
            <a:r>
              <a:rPr lang="en-US" dirty="0"/>
              <a:t> 5, Europe’s newest unmanned rocket, was intentionally destroyed seconds after launch on its maiden flight.  Also destroyed was its cargo of four scientific satellites to study how the Earth’s magnetic field interacts with solar winds.</a:t>
            </a:r>
          </a:p>
          <a:p>
            <a:endParaRPr lang="en-US" dirty="0"/>
          </a:p>
          <a:p>
            <a:r>
              <a:rPr lang="en-US" b="1" dirty="0"/>
              <a:t>Mars Climate Crasher (1998)</a:t>
            </a:r>
          </a:p>
          <a:p>
            <a:r>
              <a:rPr lang="en-US" b="1" dirty="0"/>
              <a:t>Cost:</a:t>
            </a:r>
            <a:r>
              <a:rPr lang="en-US" dirty="0"/>
              <a:t> $125 million</a:t>
            </a:r>
          </a:p>
          <a:p>
            <a:r>
              <a:rPr lang="en-US" b="1" dirty="0"/>
              <a:t>Disaster:</a:t>
            </a:r>
            <a:r>
              <a:rPr lang="en-US" dirty="0"/>
              <a:t> After a 286-day journey from Earth, the Mars Climate Orbiter fired its engines to push into orbit around Mars.  The engines fired, but the spacecraft fell too far into the planet’s atmosphere, likely causing it to crash on Mars.</a:t>
            </a:r>
          </a:p>
          <a:p>
            <a:r>
              <a:rPr lang="en-US" b="1" dirty="0"/>
              <a:t>Cause:</a:t>
            </a:r>
            <a:r>
              <a:rPr lang="en-US" dirty="0"/>
              <a:t> The  software that controlled the Orbiter thrusters used imperial units (pounds of force), rather than metric units (</a:t>
            </a:r>
            <a:r>
              <a:rPr lang="en-US" dirty="0" err="1"/>
              <a:t>Newtons</a:t>
            </a:r>
            <a:r>
              <a:rPr lang="en-US" dirty="0"/>
              <a:t>) as specified by NASA.</a:t>
            </a:r>
          </a:p>
          <a:p>
            <a:endParaRPr lang="en-US" dirty="0"/>
          </a:p>
        </p:txBody>
      </p:sp>
      <p:sp>
        <p:nvSpPr>
          <p:cNvPr id="4" name="Slide Number Placeholder 3"/>
          <p:cNvSpPr>
            <a:spLocks noGrp="1"/>
          </p:cNvSpPr>
          <p:nvPr>
            <p:ph type="sldNum" sz="quarter" idx="10"/>
          </p:nvPr>
        </p:nvSpPr>
        <p:spPr/>
        <p:txBody>
          <a:bodyPr/>
          <a:lstStyle/>
          <a:p>
            <a:pPr>
              <a:defRPr/>
            </a:pPr>
            <a:fld id="{FDE8B37B-0ED3-4ADF-A94C-CB78302B921B}" type="slidenum">
              <a:rPr lang="en-CA" smtClean="0"/>
              <a:pPr>
                <a:defRPr/>
              </a:pPr>
              <a:t>5</a:t>
            </a:fld>
            <a:endParaRPr lang="en-CA"/>
          </a:p>
        </p:txBody>
      </p:sp>
    </p:spTree>
    <p:extLst>
      <p:ext uri="{BB962C8B-B14F-4D97-AF65-F5344CB8AC3E}">
        <p14:creationId xmlns:p14="http://schemas.microsoft.com/office/powerpoint/2010/main" val="1834526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a:t>
            </a:r>
            <a:r>
              <a:rPr lang="en-US" dirty="0" err="1"/>
              <a:t>phần</a:t>
            </a:r>
            <a:r>
              <a:rPr lang="en-US" dirty="0"/>
              <a:t> </a:t>
            </a:r>
            <a:r>
              <a:rPr lang="en-US" dirty="0" err="1"/>
              <a:t>mềm</a:t>
            </a:r>
            <a:r>
              <a:rPr lang="en-US" dirty="0"/>
              <a:t> </a:t>
            </a:r>
            <a:r>
              <a:rPr lang="en-US" dirty="0" err="1"/>
              <a:t>là</a:t>
            </a:r>
            <a:r>
              <a:rPr lang="en-US" dirty="0"/>
              <a:t> </a:t>
            </a:r>
            <a:r>
              <a:rPr lang="en-US" dirty="0" err="1"/>
              <a:t>một</a:t>
            </a:r>
            <a:r>
              <a:rPr lang="en-US" dirty="0"/>
              <a:t> </a:t>
            </a:r>
            <a:r>
              <a:rPr lang="en-US" dirty="0" err="1"/>
              <a:t>phần</a:t>
            </a:r>
            <a:r>
              <a:rPr lang="en-US" dirty="0"/>
              <a:t> </a:t>
            </a:r>
            <a:r>
              <a:rPr lang="en-US" dirty="0" err="1"/>
              <a:t>không</a:t>
            </a:r>
            <a:r>
              <a:rPr lang="en-US" dirty="0"/>
              <a:t> </a:t>
            </a:r>
            <a:r>
              <a:rPr lang="en-US" dirty="0" err="1"/>
              <a:t>thể</a:t>
            </a:r>
            <a:r>
              <a:rPr lang="en-US" dirty="0"/>
              <a:t> </a:t>
            </a:r>
            <a:r>
              <a:rPr lang="en-US" dirty="0" err="1"/>
              <a:t>thiếu</a:t>
            </a:r>
            <a:r>
              <a:rPr lang="en-US" dirty="0"/>
              <a:t> </a:t>
            </a:r>
            <a:r>
              <a:rPr lang="en-US" dirty="0" err="1"/>
              <a:t>của</a:t>
            </a:r>
            <a:r>
              <a:rPr lang="en-US" dirty="0"/>
              <a:t> </a:t>
            </a:r>
            <a:r>
              <a:rPr lang="en-US" dirty="0" err="1"/>
              <a:t>mọi</a:t>
            </a:r>
            <a:r>
              <a:rPr lang="en-US" dirty="0"/>
              <a:t> </a:t>
            </a:r>
            <a:r>
              <a:rPr lang="en-US" dirty="0" err="1"/>
              <a:t>lĩnh</a:t>
            </a:r>
            <a:r>
              <a:rPr lang="en-US" dirty="0"/>
              <a:t> </a:t>
            </a:r>
            <a:r>
              <a:rPr lang="en-US" dirty="0" err="1"/>
              <a:t>vực</a:t>
            </a:r>
            <a:r>
              <a:rPr lang="en-US" dirty="0"/>
              <a:t> </a:t>
            </a:r>
            <a:r>
              <a:rPr lang="en-US" dirty="0" err="1"/>
              <a:t>của</a:t>
            </a:r>
            <a:r>
              <a:rPr lang="en-US" dirty="0"/>
              <a:t> </a:t>
            </a:r>
            <a:r>
              <a:rPr lang="en-US" dirty="0" err="1"/>
              <a:t>cuộc</a:t>
            </a:r>
            <a:r>
              <a:rPr lang="en-US" dirty="0"/>
              <a:t> </a:t>
            </a:r>
            <a:r>
              <a:rPr lang="en-US" dirty="0" err="1"/>
              <a:t>sống</a:t>
            </a:r>
            <a:r>
              <a:rPr lang="en-US" dirty="0"/>
              <a:t> </a:t>
            </a:r>
            <a:r>
              <a:rPr lang="en-US" dirty="0" err="1"/>
              <a:t>của</a:t>
            </a:r>
            <a:r>
              <a:rPr lang="en-US" dirty="0"/>
              <a:t> </a:t>
            </a:r>
            <a:r>
              <a:rPr lang="en-US" dirty="0" err="1"/>
              <a:t>chúng</a:t>
            </a:r>
            <a:r>
              <a:rPr lang="en-US" dirty="0"/>
              <a:t> </a:t>
            </a:r>
            <a:r>
              <a:rPr lang="en-US" dirty="0" err="1"/>
              <a:t>tôi</a:t>
            </a:r>
            <a:endParaRPr lang="en-US" dirty="0"/>
          </a:p>
        </p:txBody>
      </p:sp>
      <p:sp>
        <p:nvSpPr>
          <p:cNvPr id="4" name="Slide Number Placeholder 3"/>
          <p:cNvSpPr>
            <a:spLocks noGrp="1"/>
          </p:cNvSpPr>
          <p:nvPr>
            <p:ph type="sldNum" sz="quarter" idx="10"/>
          </p:nvPr>
        </p:nvSpPr>
        <p:spPr/>
        <p:txBody>
          <a:bodyPr/>
          <a:lstStyle/>
          <a:p>
            <a:fld id="{68CD167B-4817-4434-BCA0-BA5CE9CD0AA9}" type="slidenum">
              <a:rPr lang="en-US" smtClean="0"/>
              <a:pPr/>
              <a:t>7</a:t>
            </a:fld>
            <a:endParaRPr lang="en-US"/>
          </a:p>
        </p:txBody>
      </p:sp>
    </p:spTree>
    <p:extLst>
      <p:ext uri="{BB962C8B-B14F-4D97-AF65-F5344CB8AC3E}">
        <p14:creationId xmlns:p14="http://schemas.microsoft.com/office/powerpoint/2010/main" val="221598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167B-4817-4434-BCA0-BA5CE9CD0AA9}" type="slidenum">
              <a:rPr lang="en-US" smtClean="0"/>
              <a:pPr/>
              <a:t>8</a:t>
            </a:fld>
            <a:endParaRPr lang="en-US"/>
          </a:p>
        </p:txBody>
      </p:sp>
    </p:spTree>
    <p:extLst>
      <p:ext uri="{BB962C8B-B14F-4D97-AF65-F5344CB8AC3E}">
        <p14:creationId xmlns:p14="http://schemas.microsoft.com/office/powerpoint/2010/main" val="454310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DE8B37B-0ED3-4ADF-A94C-CB78302B921B}" type="slidenum">
              <a:rPr lang="en-CA" smtClean="0"/>
              <a:pPr>
                <a:defRPr/>
              </a:pPr>
              <a:t>9</a:t>
            </a:fld>
            <a:endParaRPr lang="en-CA"/>
          </a:p>
        </p:txBody>
      </p:sp>
    </p:spTree>
    <p:extLst>
      <p:ext uri="{BB962C8B-B14F-4D97-AF65-F5344CB8AC3E}">
        <p14:creationId xmlns:p14="http://schemas.microsoft.com/office/powerpoint/2010/main" val="362951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17</a:t>
            </a:fld>
            <a:endParaRPr lang="en-US" dirty="0"/>
          </a:p>
        </p:txBody>
      </p:sp>
    </p:spTree>
    <p:extLst>
      <p:ext uri="{BB962C8B-B14F-4D97-AF65-F5344CB8AC3E}">
        <p14:creationId xmlns:p14="http://schemas.microsoft.com/office/powerpoint/2010/main" val="4198658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18</a:t>
            </a:fld>
            <a:endParaRPr lang="en-US" dirty="0"/>
          </a:p>
        </p:txBody>
      </p:sp>
    </p:spTree>
    <p:extLst>
      <p:ext uri="{BB962C8B-B14F-4D97-AF65-F5344CB8AC3E}">
        <p14:creationId xmlns:p14="http://schemas.microsoft.com/office/powerpoint/2010/main" val="321664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mailto:mannd@duytan.edu.vn"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A6CC1C08-BCF1-4C47-850F-DDEFF5196B20}" type="slidenum">
              <a:rPr lang="en-US"/>
              <a:pPr/>
              <a:t>‹#›</a:t>
            </a:fld>
            <a:endParaRPr lang="en-US" dirty="0"/>
          </a:p>
        </p:txBody>
      </p:sp>
    </p:spTree>
    <p:extLst>
      <p:ext uri="{BB962C8B-B14F-4D97-AF65-F5344CB8AC3E}">
        <p14:creationId xmlns:p14="http://schemas.microsoft.com/office/powerpoint/2010/main" val="68391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A25FE3FA-9534-4DE9-A2B8-55E109D4B960}" type="slidenum">
              <a:rPr lang="en-US"/>
              <a:pPr/>
              <a:t>‹#›</a:t>
            </a:fld>
            <a:endParaRPr lang="en-US" dirty="0"/>
          </a:p>
        </p:txBody>
      </p:sp>
    </p:spTree>
    <p:extLst>
      <p:ext uri="{BB962C8B-B14F-4D97-AF65-F5344CB8AC3E}">
        <p14:creationId xmlns:p14="http://schemas.microsoft.com/office/powerpoint/2010/main" val="3035772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183C3370-B2C9-438E-9619-09865E1C24BC}" type="slidenum">
              <a:rPr lang="en-US"/>
              <a:pPr/>
              <a:t>‹#›</a:t>
            </a:fld>
            <a:endParaRPr lang="en-US" dirty="0"/>
          </a:p>
        </p:txBody>
      </p:sp>
    </p:spTree>
    <p:extLst>
      <p:ext uri="{BB962C8B-B14F-4D97-AF65-F5344CB8AC3E}">
        <p14:creationId xmlns:p14="http://schemas.microsoft.com/office/powerpoint/2010/main" val="3323097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a:t>Presentation Title</a:t>
            </a:r>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Presentation Subtitle</a:t>
            </a:r>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a:t>Author Name</a:t>
            </a:r>
          </a:p>
        </p:txBody>
      </p:sp>
      <p:sp>
        <p:nvSpPr>
          <p:cNvPr id="15" name="Text Placeholder 13"/>
          <p:cNvSpPr>
            <a:spLocks noGrp="1"/>
          </p:cNvSpPr>
          <p:nvPr>
            <p:ph type="body" sz="quarter" idx="11" hasCustomPrompt="1"/>
          </p:nvPr>
        </p:nvSpPr>
        <p:spPr>
          <a:xfrm>
            <a:off x="457201"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a:solidFill>
                  <a:srgbClr val="0EFE58"/>
                </a:solidFill>
                <a:effectLst>
                  <a:outerShdw blurRad="38100" dist="38100" dir="2700000" algn="tl">
                    <a:srgbClr val="000000">
                      <a:alpha val="43137"/>
                    </a:srgbClr>
                  </a:outerShdw>
                </a:effectLst>
              </a:rPr>
              <a:t>Telerik Corporation</a:t>
            </a:r>
          </a:p>
        </p:txBody>
      </p:sp>
      <p:sp>
        <p:nvSpPr>
          <p:cNvPr id="16" name="Text Placeholder 13"/>
          <p:cNvSpPr>
            <a:spLocks noGrp="1"/>
          </p:cNvSpPr>
          <p:nvPr>
            <p:ph type="body" sz="quarter" idx="12" hasCustomPrompt="1"/>
          </p:nvPr>
        </p:nvSpPr>
        <p:spPr>
          <a:xfrm>
            <a:off x="457201"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12671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a:t>Presentation Title</a:t>
            </a:r>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Presentation Subtitle</a:t>
            </a:r>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599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381000" y="1420286"/>
            <a:ext cx="4114800" cy="2511457"/>
          </a:xfrm>
        </p:spPr>
        <p:txBody>
          <a:bodyPr/>
          <a:lstStyle>
            <a:lvl1pPr marL="375628" indent="-375628">
              <a:defRPr sz="3200"/>
            </a:lvl1pPr>
            <a:lvl2pPr marL="749493" indent="-354466">
              <a:defRPr sz="2700"/>
            </a:lvl2pPr>
            <a:lvl3pPr marL="1084560" indent="-324486">
              <a:defRPr sz="2400"/>
            </a:lvl3pPr>
            <a:lvl4pPr marL="1400227" indent="-305088">
              <a:defRPr sz="2300"/>
            </a:lvl4pPr>
            <a:lvl5pPr marL="1705315" indent="-275108">
              <a:defRPr sz="23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6" y="1420286"/>
            <a:ext cx="4117974" cy="2511457"/>
          </a:xfrm>
        </p:spPr>
        <p:txBody>
          <a:bodyPr/>
          <a:lstStyle>
            <a:lvl1pPr marL="395026" indent="-395026">
              <a:defRPr sz="3200"/>
            </a:lvl1pPr>
            <a:lvl2pPr marL="760074" indent="-365047">
              <a:defRPr sz="2700"/>
            </a:lvl2pPr>
            <a:lvl3pPr marL="1095140" indent="-326250">
              <a:defRPr sz="2400"/>
            </a:lvl3pPr>
            <a:lvl4pPr marL="1400227" indent="-315669">
              <a:defRPr sz="2300"/>
            </a:lvl4pPr>
            <a:lvl5pPr marL="1705315" indent="-294507">
              <a:defRPr sz="23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857320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1143000"/>
          </a:xfrm>
        </p:spPr>
        <p:txBody>
          <a:bodyPr/>
          <a:lstStyle>
            <a:lvl1pPr>
              <a:defRPr b="1">
                <a:solidFill>
                  <a:schemeClr val="accent3"/>
                </a:solidFill>
              </a:defRPr>
            </a:lvl1pPr>
          </a:lstStyle>
          <a:p>
            <a:r>
              <a:rPr lang="en-US" dirty="0"/>
              <a:t>Click to edit Master title style</a:t>
            </a:r>
          </a:p>
        </p:txBody>
      </p:sp>
      <p:sp>
        <p:nvSpPr>
          <p:cNvPr id="3" name="Content Placeholder 2"/>
          <p:cNvSpPr>
            <a:spLocks noGrp="1"/>
          </p:cNvSpPr>
          <p:nvPr>
            <p:ph idx="1"/>
          </p:nvPr>
        </p:nvSpPr>
        <p:spPr>
          <a:xfrm>
            <a:off x="152400" y="1295402"/>
            <a:ext cx="8839200" cy="47244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0" y="6238068"/>
            <a:ext cx="9144000" cy="619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366680"/>
            <a:ext cx="609600" cy="342954"/>
          </a:xfrm>
          <a:prstGeom prst="rect">
            <a:avLst/>
          </a:prstGeom>
        </p:spPr>
      </p:pic>
      <p:sp>
        <p:nvSpPr>
          <p:cNvPr id="6" name="TextBox 5"/>
          <p:cNvSpPr txBox="1"/>
          <p:nvPr/>
        </p:nvSpPr>
        <p:spPr>
          <a:xfrm>
            <a:off x="76200" y="6363345"/>
            <a:ext cx="2971800" cy="300082"/>
          </a:xfrm>
          <a:prstGeom prst="rect">
            <a:avLst/>
          </a:prstGeom>
          <a:noFill/>
        </p:spPr>
        <p:txBody>
          <a:bodyPr wrap="square" rtlCol="0">
            <a:spAutoFit/>
          </a:bodyPr>
          <a:lstStyle/>
          <a:p>
            <a:r>
              <a:rPr lang="en-US" sz="1350" dirty="0">
                <a:solidFill>
                  <a:srgbClr val="FFFFFF"/>
                </a:solidFill>
              </a:rPr>
              <a:t>http://engineering</a:t>
            </a:r>
          </a:p>
        </p:txBody>
      </p:sp>
    </p:spTree>
    <p:extLst>
      <p:ext uri="{BB962C8B-B14F-4D97-AF65-F5344CB8AC3E}">
        <p14:creationId xmlns:p14="http://schemas.microsoft.com/office/powerpoint/2010/main" val="4019262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9538"/>
            <a:ext cx="8686800" cy="563562"/>
          </a:xfrm>
        </p:spPr>
        <p:txBody>
          <a:bodyPr/>
          <a:lstStyle/>
          <a:p>
            <a:r>
              <a:rPr lang="en-US"/>
              <a:t>Click to edit Master title style</a:t>
            </a:r>
          </a:p>
        </p:txBody>
      </p:sp>
      <p:sp>
        <p:nvSpPr>
          <p:cNvPr id="3" name="Text Placeholder 2"/>
          <p:cNvSpPr>
            <a:spLocks noGrp="1"/>
          </p:cNvSpPr>
          <p:nvPr>
            <p:ph type="body" sz="half" idx="1"/>
          </p:nvPr>
        </p:nvSpPr>
        <p:spPr>
          <a:xfrm>
            <a:off x="457200" y="1752600"/>
            <a:ext cx="4038600"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52600"/>
            <a:ext cx="40386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733800"/>
            <a:ext cx="40386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2"/>
          <p:cNvSpPr>
            <a:spLocks noGrp="1" noChangeArrowheads="1"/>
          </p:cNvSpPr>
          <p:nvPr>
            <p:ph type="sldNum" sz="quarter" idx="10"/>
          </p:nvPr>
        </p:nvSpPr>
        <p:spPr/>
        <p:txBody>
          <a:bodyPr/>
          <a:lstStyle>
            <a:lvl1pPr>
              <a:defRPr/>
            </a:lvl1pPr>
          </a:lstStyle>
          <a:p>
            <a:r>
              <a:rPr lang="en-US"/>
              <a:t>Slide  </a:t>
            </a:r>
            <a:fld id="{03E62D8E-BEE8-477E-BCD6-036750B13CED}" type="slidenum">
              <a:rPr lang="en-US"/>
              <a:pPr/>
              <a:t>‹#›</a:t>
            </a:fld>
            <a:r>
              <a:rPr lang="en-US"/>
              <a:t> • EDS Internal</a:t>
            </a:r>
          </a:p>
        </p:txBody>
      </p:sp>
    </p:spTree>
    <p:extLst>
      <p:ext uri="{BB962C8B-B14F-4D97-AF65-F5344CB8AC3E}">
        <p14:creationId xmlns:p14="http://schemas.microsoft.com/office/powerpoint/2010/main" val="1454315356"/>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baseline="0"/>
            </a:lvl1pPr>
          </a:lstStyle>
          <a:p>
            <a:r>
              <a:rPr lang="en-US"/>
              <a:t>Click to edit Master title style</a:t>
            </a:r>
            <a:endParaRPr lang="en-US" dirty="0"/>
          </a:p>
        </p:txBody>
      </p:sp>
      <p:sp>
        <p:nvSpPr>
          <p:cNvPr id="9" name="Subtitle 2"/>
          <p:cNvSpPr txBox="1">
            <a:spLocks/>
          </p:cNvSpPr>
          <p:nvPr/>
        </p:nvSpPr>
        <p:spPr>
          <a:xfrm>
            <a:off x="609600" y="4038600"/>
            <a:ext cx="4191000" cy="1295400"/>
          </a:xfrm>
          <a:prstGeom prst="rect">
            <a:avLst/>
          </a:prstGeom>
        </p:spPr>
        <p:txBody>
          <a:bodyPr vert="horz" lIns="91440" tIns="45720" rIns="91440" bIns="45720" rtlCol="0">
            <a:noAutofit/>
          </a:bodyPr>
          <a:lstStyle>
            <a:lvl1pPr marL="0" indent="0" algn="ctr">
              <a:buNone/>
              <a:defRPr sz="3600" b="1"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a:r>
              <a:rPr lang="en-US" sz="2000" dirty="0"/>
              <a:t>Nguyen </a:t>
            </a:r>
            <a:r>
              <a:rPr lang="en-US" sz="2000" dirty="0" err="1"/>
              <a:t>Duc</a:t>
            </a:r>
            <a:r>
              <a:rPr lang="en-US" sz="2000" dirty="0"/>
              <a:t> Man, </a:t>
            </a:r>
            <a:r>
              <a:rPr lang="en-US" sz="2000" dirty="0" err="1"/>
              <a:t>Msc</a:t>
            </a:r>
            <a:endParaRPr lang="en-US" sz="2000" dirty="0"/>
          </a:p>
          <a:p>
            <a:pPr algn="l"/>
            <a:r>
              <a:rPr lang="en-US" sz="2000" dirty="0"/>
              <a:t>DTU International School</a:t>
            </a:r>
          </a:p>
          <a:p>
            <a:pPr algn="l"/>
            <a:r>
              <a:rPr lang="en-US" sz="2000" dirty="0">
                <a:hlinkClick r:id="rId2"/>
              </a:rPr>
              <a:t>mannd@duytan.edu.vn</a:t>
            </a:r>
            <a:endParaRPr lang="en-US" sz="2000"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Subtitle 2"/>
          <p:cNvSpPr txBox="1">
            <a:spLocks/>
          </p:cNvSpPr>
          <p:nvPr/>
        </p:nvSpPr>
        <p:spPr>
          <a:xfrm>
            <a:off x="4114800" y="4038600"/>
            <a:ext cx="4343400" cy="1295400"/>
          </a:xfrm>
          <a:prstGeom prst="rect">
            <a:avLst/>
          </a:prstGeom>
        </p:spPr>
        <p:txBody>
          <a:bodyPr vert="horz" lIns="91440" tIns="45720" rIns="91440" bIns="45720" rtlCol="0">
            <a:noAutofit/>
          </a:bodyPr>
          <a:lstStyle>
            <a:lvl1pPr marL="0" indent="0" algn="ctr">
              <a:buNone/>
              <a:defRPr sz="3600" b="1"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r"/>
            <a:r>
              <a:rPr lang="en-US" sz="2000" dirty="0"/>
              <a:t>Bj Rollison, PhD.</a:t>
            </a:r>
          </a:p>
          <a:p>
            <a:pPr algn="r"/>
            <a:r>
              <a:rPr lang="en-US" sz="2000" dirty="0"/>
              <a:t>University of</a:t>
            </a:r>
            <a:r>
              <a:rPr lang="en-US" sz="2000" baseline="0" dirty="0"/>
              <a:t> Washington</a:t>
            </a:r>
            <a:endParaRPr lang="en-US" sz="2000" dirty="0"/>
          </a:p>
          <a:p>
            <a:pPr algn="r"/>
            <a:r>
              <a:rPr lang="en-US" sz="2000" baseline="0" dirty="0" err="1"/>
              <a:t>rollison@u.washington.edu</a:t>
            </a:r>
            <a:endParaRPr lang="en-US" sz="2000"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032000" y="6476998"/>
            <a:ext cx="2133600" cy="434975"/>
          </a:xfrm>
          <a:prstGeom prst="rect">
            <a:avLst/>
          </a:prstGeom>
        </p:spPr>
        <p:txBody>
          <a:bodyPr/>
          <a:lstStyle>
            <a:lvl1pPr>
              <a:defRPr/>
            </a:lvl1pPr>
          </a:lstStyle>
          <a:p>
            <a:endParaRPr lang="en-US" dirty="0"/>
          </a:p>
        </p:txBody>
      </p:sp>
      <p:sp>
        <p:nvSpPr>
          <p:cNvPr id="6" name="Slide Number Placeholder 5"/>
          <p:cNvSpPr>
            <a:spLocks noGrp="1"/>
          </p:cNvSpPr>
          <p:nvPr>
            <p:ph type="sldNum" sz="quarter" idx="12"/>
          </p:nvPr>
        </p:nvSpPr>
        <p:spPr>
          <a:xfrm>
            <a:off x="6908800" y="6476999"/>
            <a:ext cx="2133600" cy="365125"/>
          </a:xfrm>
        </p:spPr>
        <p:txBody>
          <a:bodyPr/>
          <a:lstStyle>
            <a:lvl1pPr>
              <a:defRPr/>
            </a:lvl1pPr>
          </a:lstStyle>
          <a:p>
            <a:fld id="{3388A2E5-90F8-4F2D-8F6D-01E42F4CC1ED}" type="slidenum">
              <a:rPr lang="en-US" smtClean="0"/>
              <a:pPr/>
              <a:t>‹#›</a:t>
            </a:fld>
            <a:endParaRPr lang="en-US"/>
          </a:p>
        </p:txBody>
      </p:sp>
    </p:spTree>
    <p:extLst>
      <p:ext uri="{BB962C8B-B14F-4D97-AF65-F5344CB8AC3E}">
        <p14:creationId xmlns:p14="http://schemas.microsoft.com/office/powerpoint/2010/main" val="3403051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6400800"/>
            <a:ext cx="21336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3048000" y="6400800"/>
            <a:ext cx="30480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934200" y="6492875"/>
            <a:ext cx="2133600" cy="365125"/>
          </a:xfrm>
          <a:prstGeom prst="rect">
            <a:avLst/>
          </a:prstGeom>
        </p:spPr>
        <p:txBody>
          <a:bodyPr/>
          <a:lstStyle/>
          <a:p>
            <a:fld id="{D72EEEC3-C796-42C8-B3D1-599A944B7A20}"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a:t>Presentation Title</a:t>
            </a:r>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Presentation Subtitle</a:t>
            </a:r>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a:t>Author Name</a:t>
            </a:r>
          </a:p>
        </p:txBody>
      </p:sp>
      <p:sp>
        <p:nvSpPr>
          <p:cNvPr id="15" name="Text Placeholder 13"/>
          <p:cNvSpPr>
            <a:spLocks noGrp="1"/>
          </p:cNvSpPr>
          <p:nvPr>
            <p:ph type="body" sz="quarter" idx="11" hasCustomPrompt="1"/>
          </p:nvPr>
        </p:nvSpPr>
        <p:spPr>
          <a:xfrm>
            <a:off x="457201"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a:solidFill>
                  <a:srgbClr val="0EFE58"/>
                </a:solidFill>
                <a:effectLst>
                  <a:outerShdw blurRad="38100" dist="38100" dir="2700000" algn="tl">
                    <a:srgbClr val="000000">
                      <a:alpha val="43137"/>
                    </a:srgbClr>
                  </a:outerShdw>
                </a:effectLst>
              </a:rPr>
              <a:t>Telerik Corporation</a:t>
            </a:r>
          </a:p>
        </p:txBody>
      </p:sp>
      <p:sp>
        <p:nvSpPr>
          <p:cNvPr id="16" name="Text Placeholder 13"/>
          <p:cNvSpPr>
            <a:spLocks noGrp="1"/>
          </p:cNvSpPr>
          <p:nvPr>
            <p:ph type="body" sz="quarter" idx="12" hasCustomPrompt="1"/>
          </p:nvPr>
        </p:nvSpPr>
        <p:spPr>
          <a:xfrm>
            <a:off x="457201"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12671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6" name="Slide Number Placeholder 5"/>
          <p:cNvSpPr>
            <a:spLocks noGrp="1"/>
          </p:cNvSpPr>
          <p:nvPr>
            <p:ph type="sldNum" sz="quarter" idx="12"/>
          </p:nvPr>
        </p:nvSpPr>
        <p:spPr>
          <a:xfrm>
            <a:off x="6870700" y="6483350"/>
            <a:ext cx="2133600" cy="374650"/>
          </a:xfrm>
          <a:prstGeom prst="rect">
            <a:avLst/>
          </a:prstGeom>
        </p:spPr>
        <p:txBody>
          <a:bodyPr/>
          <a:lstStyle>
            <a:lvl1pPr>
              <a:defRPr/>
            </a:lvl1pPr>
          </a:lstStyle>
          <a:p>
            <a:fld id="{A6CC1C08-BCF1-4C47-850F-DDEFF5196B20}" type="slidenum">
              <a:rPr lang="en-US"/>
              <a:pPr/>
              <a:t>‹#›</a:t>
            </a:fld>
            <a:endParaRPr lang="en-US" dirty="0"/>
          </a:p>
        </p:txBody>
      </p:sp>
    </p:spTree>
    <p:extLst>
      <p:ext uri="{BB962C8B-B14F-4D97-AF65-F5344CB8AC3E}">
        <p14:creationId xmlns:p14="http://schemas.microsoft.com/office/powerpoint/2010/main" val="68391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B5E48C9-0B70-4521-8E14-9775639D773A}" type="slidenum">
              <a:rPr lang="en-US"/>
              <a:pPr/>
              <a:t>‹#›</a:t>
            </a:fld>
            <a:endParaRPr lang="en-US" dirty="0"/>
          </a:p>
        </p:txBody>
      </p:sp>
    </p:spTree>
    <p:extLst>
      <p:ext uri="{BB962C8B-B14F-4D97-AF65-F5344CB8AC3E}">
        <p14:creationId xmlns:p14="http://schemas.microsoft.com/office/powerpoint/2010/main" val="3778677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381000" y="1420286"/>
            <a:ext cx="4114800" cy="2511457"/>
          </a:xfrm>
        </p:spPr>
        <p:txBody>
          <a:bodyPr/>
          <a:lstStyle>
            <a:lvl1pPr marL="375628" indent="-375628">
              <a:defRPr sz="3200"/>
            </a:lvl1pPr>
            <a:lvl2pPr marL="749493" indent="-354466">
              <a:defRPr sz="2700"/>
            </a:lvl2pPr>
            <a:lvl3pPr marL="1084560" indent="-324486">
              <a:defRPr sz="2400"/>
            </a:lvl3pPr>
            <a:lvl4pPr marL="1400227" indent="-305088">
              <a:defRPr sz="2300"/>
            </a:lvl4pPr>
            <a:lvl5pPr marL="1705315" indent="-275108">
              <a:defRPr sz="23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6" y="1420286"/>
            <a:ext cx="4117974" cy="2511457"/>
          </a:xfrm>
        </p:spPr>
        <p:txBody>
          <a:bodyPr/>
          <a:lstStyle>
            <a:lvl1pPr marL="395026" indent="-395026">
              <a:defRPr sz="3200"/>
            </a:lvl1pPr>
            <a:lvl2pPr marL="760074" indent="-365047">
              <a:defRPr sz="2700"/>
            </a:lvl2pPr>
            <a:lvl3pPr marL="1095140" indent="-326250">
              <a:defRPr sz="2400"/>
            </a:lvl3pPr>
            <a:lvl4pPr marL="1400227" indent="-315669">
              <a:defRPr sz="2300"/>
            </a:lvl4pPr>
            <a:lvl5pPr marL="1705315" indent="-294507">
              <a:defRPr sz="23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85732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1143000"/>
          </a:xfrm>
        </p:spPr>
        <p:txBody>
          <a:bodyPr/>
          <a:lstStyle>
            <a:lvl1pPr>
              <a:defRPr b="1">
                <a:solidFill>
                  <a:schemeClr val="accent3"/>
                </a:solidFill>
              </a:defRPr>
            </a:lvl1pPr>
          </a:lstStyle>
          <a:p>
            <a:r>
              <a:rPr lang="en-US" dirty="0"/>
              <a:t>Click to edit Master title style</a:t>
            </a:r>
          </a:p>
        </p:txBody>
      </p:sp>
      <p:sp>
        <p:nvSpPr>
          <p:cNvPr id="3" name="Content Placeholder 2"/>
          <p:cNvSpPr>
            <a:spLocks noGrp="1"/>
          </p:cNvSpPr>
          <p:nvPr>
            <p:ph idx="1"/>
          </p:nvPr>
        </p:nvSpPr>
        <p:spPr>
          <a:xfrm>
            <a:off x="152400" y="1295402"/>
            <a:ext cx="8839200" cy="47244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2623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9538"/>
            <a:ext cx="8686800" cy="563562"/>
          </a:xfrm>
        </p:spPr>
        <p:txBody>
          <a:bodyPr/>
          <a:lstStyle/>
          <a:p>
            <a:r>
              <a:rPr lang="en-US"/>
              <a:t>Click to edit Master title style</a:t>
            </a:r>
          </a:p>
        </p:txBody>
      </p:sp>
      <p:sp>
        <p:nvSpPr>
          <p:cNvPr id="3" name="Text Placeholder 2"/>
          <p:cNvSpPr>
            <a:spLocks noGrp="1"/>
          </p:cNvSpPr>
          <p:nvPr>
            <p:ph type="body" sz="half" idx="1"/>
          </p:nvPr>
        </p:nvSpPr>
        <p:spPr>
          <a:xfrm>
            <a:off x="457200" y="1752600"/>
            <a:ext cx="4038600"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52600"/>
            <a:ext cx="40386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733800"/>
            <a:ext cx="40386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2"/>
          <p:cNvSpPr>
            <a:spLocks noGrp="1" noChangeArrowheads="1"/>
          </p:cNvSpPr>
          <p:nvPr>
            <p:ph type="sldNum" sz="quarter" idx="10"/>
          </p:nvPr>
        </p:nvSpPr>
        <p:spPr>
          <a:xfrm>
            <a:off x="6870700" y="6483350"/>
            <a:ext cx="2133600" cy="374650"/>
          </a:xfrm>
          <a:prstGeom prst="rect">
            <a:avLst/>
          </a:prstGeom>
        </p:spPr>
        <p:txBody>
          <a:bodyPr/>
          <a:lstStyle>
            <a:lvl1pPr>
              <a:defRPr/>
            </a:lvl1pPr>
          </a:lstStyle>
          <a:p>
            <a:r>
              <a:rPr lang="en-US"/>
              <a:t>Slide  </a:t>
            </a:r>
            <a:fld id="{03E62D8E-BEE8-477E-BCD6-036750B13CED}" type="slidenum">
              <a:rPr lang="en-US"/>
              <a:pPr/>
              <a:t>‹#›</a:t>
            </a:fld>
            <a:r>
              <a:rPr lang="en-US"/>
              <a:t> • EDS Internal</a:t>
            </a:r>
          </a:p>
        </p:txBody>
      </p:sp>
    </p:spTree>
    <p:extLst>
      <p:ext uri="{BB962C8B-B14F-4D97-AF65-F5344CB8AC3E}">
        <p14:creationId xmlns:p14="http://schemas.microsoft.com/office/powerpoint/2010/main" val="1454315356"/>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1F144D31-873A-4D12-B844-168DFD33F981}" type="slidenum">
              <a:rPr lang="en-US"/>
              <a:pPr/>
              <a:t>‹#›</a:t>
            </a:fld>
            <a:endParaRPr lang="en-US" dirty="0"/>
          </a:p>
        </p:txBody>
      </p:sp>
    </p:spTree>
    <p:extLst>
      <p:ext uri="{BB962C8B-B14F-4D97-AF65-F5344CB8AC3E}">
        <p14:creationId xmlns:p14="http://schemas.microsoft.com/office/powerpoint/2010/main" val="179227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8" name="Footer Placeholder 7"/>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58BE1C34-9D23-4C66-95F1-86251F01C72B}" type="slidenum">
              <a:rPr lang="en-US"/>
              <a:pPr/>
              <a:t>‹#›</a:t>
            </a:fld>
            <a:endParaRPr lang="en-US" dirty="0"/>
          </a:p>
        </p:txBody>
      </p:sp>
    </p:spTree>
    <p:extLst>
      <p:ext uri="{BB962C8B-B14F-4D97-AF65-F5344CB8AC3E}">
        <p14:creationId xmlns:p14="http://schemas.microsoft.com/office/powerpoint/2010/main" val="210854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18064A98-D01E-494D-950B-1D13D4E6FA3B}" type="slidenum">
              <a:rPr lang="en-US"/>
              <a:pPr/>
              <a:t>‹#›</a:t>
            </a:fld>
            <a:endParaRPr lang="en-US" dirty="0"/>
          </a:p>
        </p:txBody>
      </p:sp>
    </p:spTree>
    <p:extLst>
      <p:ext uri="{BB962C8B-B14F-4D97-AF65-F5344CB8AC3E}">
        <p14:creationId xmlns:p14="http://schemas.microsoft.com/office/powerpoint/2010/main" val="1137915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D72EEEC3-C796-42C8-B3D1-599A944B7A20}" type="slidenum">
              <a:rPr lang="en-US"/>
              <a:pPr/>
              <a:t>‹#›</a:t>
            </a:fld>
            <a:endParaRPr lang="en-US" dirty="0"/>
          </a:p>
        </p:txBody>
      </p:sp>
    </p:spTree>
    <p:extLst>
      <p:ext uri="{BB962C8B-B14F-4D97-AF65-F5344CB8AC3E}">
        <p14:creationId xmlns:p14="http://schemas.microsoft.com/office/powerpoint/2010/main" val="1635983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0A34FCD3-F1B6-4885-B2B8-5E9D310AE7C6}" type="slidenum">
              <a:rPr lang="en-US"/>
              <a:pPr/>
              <a:t>‹#›</a:t>
            </a:fld>
            <a:endParaRPr lang="en-US" dirty="0"/>
          </a:p>
        </p:txBody>
      </p:sp>
    </p:spTree>
    <p:extLst>
      <p:ext uri="{BB962C8B-B14F-4D97-AF65-F5344CB8AC3E}">
        <p14:creationId xmlns:p14="http://schemas.microsoft.com/office/powerpoint/2010/main" val="152115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US" dirty="0"/>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2E5E21BD-B302-4D9C-BF34-754E023A8220}" type="slidenum">
              <a:rPr lang="en-US"/>
              <a:pPr/>
              <a:t>‹#›</a:t>
            </a:fld>
            <a:endParaRPr lang="en-US" dirty="0"/>
          </a:p>
        </p:txBody>
      </p:sp>
    </p:spTree>
    <p:extLst>
      <p:ext uri="{BB962C8B-B14F-4D97-AF65-F5344CB8AC3E}">
        <p14:creationId xmlns:p14="http://schemas.microsoft.com/office/powerpoint/2010/main" val="2438986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3.jp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8">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96838"/>
            <a:ext cx="8229600" cy="7921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130300"/>
            <a:ext cx="8229600" cy="5168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0" name="Rectangle 6"/>
          <p:cNvSpPr>
            <a:spLocks noGrp="1" noChangeArrowheads="1"/>
          </p:cNvSpPr>
          <p:nvPr>
            <p:ph type="sldNum" sz="quarter" idx="4"/>
          </p:nvPr>
        </p:nvSpPr>
        <p:spPr bwMode="auto">
          <a:xfrm>
            <a:off x="6870700" y="6483350"/>
            <a:ext cx="2133600" cy="374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639E080-3640-4C30-866D-A6BC410744DA}" type="slidenum">
              <a:rPr lang="en-US"/>
              <a:pPr/>
              <a:t>‹#›</a:t>
            </a:fld>
            <a:endParaRPr lang="en-US" dirty="0"/>
          </a:p>
        </p:txBody>
      </p:sp>
      <p:cxnSp>
        <p:nvCxnSpPr>
          <p:cNvPr id="3" name="Straight Connector 2"/>
          <p:cNvCxnSpPr/>
          <p:nvPr userDrawn="1"/>
        </p:nvCxnSpPr>
        <p:spPr>
          <a:xfrm>
            <a:off x="457200" y="889000"/>
            <a:ext cx="822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2571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75" r:id="rId13"/>
    <p:sldLayoutId id="2147483695" r:id="rId14"/>
    <p:sldLayoutId id="2147483696" r:id="rId15"/>
    <p:sldLayoutId id="2147483697" r:id="rId16"/>
  </p:sldLayoutIdLst>
  <p:hf hdr="0" ftr="0" dt="0"/>
  <p:txStyles>
    <p:titleStyle>
      <a:lvl1pPr algn="ctr" rtl="0" eaLnBrk="1" fontAlgn="base" hangingPunct="1">
        <a:spcBef>
          <a:spcPct val="0"/>
        </a:spcBef>
        <a:spcAft>
          <a:spcPct val="0"/>
        </a:spcAft>
        <a:defRPr sz="4400">
          <a:solidFill>
            <a:srgbClr val="0070C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6172200"/>
            <a:ext cx="9144000" cy="685800"/>
          </a:xfrm>
          <a:prstGeom prst="rect">
            <a:avLst/>
          </a:prstGeom>
          <a:solidFill>
            <a:srgbClr val="A6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©DTU- International</a:t>
            </a:r>
            <a:r>
              <a:rPr lang="en-US" sz="1400" baseline="0"/>
              <a:t> School 							</a:t>
            </a:r>
            <a:fld id="{D74AE533-5FDD-43D4-B68F-0DA2EF8BF608}" type="slidenum">
              <a:rPr lang="en-US" sz="1400" smtClean="0"/>
              <a:pPr algn="ctr"/>
              <a:t>‹#›</a:t>
            </a:fld>
            <a:endParaRPr lang="en-US" sz="1400"/>
          </a:p>
        </p:txBody>
      </p:sp>
      <p:sp>
        <p:nvSpPr>
          <p:cNvPr id="2" name="Title Placeholder 1"/>
          <p:cNvSpPr>
            <a:spLocks noGrp="1"/>
          </p:cNvSpPr>
          <p:nvPr>
            <p:ph type="title"/>
          </p:nvPr>
        </p:nvSpPr>
        <p:spPr>
          <a:xfrm>
            <a:off x="457200" y="742112"/>
            <a:ext cx="8229600" cy="7318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46237"/>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6" name="Picture 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10275"/>
            <a:ext cx="9144000" cy="752387"/>
          </a:xfrm>
          <a:prstGeom prst="rect">
            <a:avLst/>
          </a:prstGeom>
        </p:spPr>
      </p:pic>
      <p:cxnSp>
        <p:nvCxnSpPr>
          <p:cNvPr id="7" name="Straight Connector 6"/>
          <p:cNvCxnSpPr/>
          <p:nvPr userDrawn="1"/>
        </p:nvCxnSpPr>
        <p:spPr>
          <a:xfrm>
            <a:off x="457200" y="889000"/>
            <a:ext cx="822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Lst>
  <p:hf hdr="0" ftr="0" dt="0"/>
  <p:txStyles>
    <p:titleStyle>
      <a:lvl1pPr algn="l" defTabSz="914400" rtl="0" eaLnBrk="1" latinLnBrk="0" hangingPunct="1">
        <a:spcBef>
          <a:spcPct val="0"/>
        </a:spcBef>
        <a:buNone/>
        <a:defRPr sz="4400" kern="1200">
          <a:solidFill>
            <a:srgbClr val="A60000"/>
          </a:solidFill>
          <a:latin typeface="+mj-lt"/>
          <a:ea typeface="+mj-ea"/>
          <a:cs typeface="+mj-cs"/>
        </a:defRPr>
      </a:lvl1pPr>
    </p:titleStyle>
    <p:bodyStyle>
      <a:lvl1pPr marL="342900" indent="-342900" algn="l" defTabSz="914400" rtl="0" eaLnBrk="1" latinLnBrk="0" hangingPunct="1">
        <a:spcBef>
          <a:spcPct val="20000"/>
        </a:spcBef>
        <a:buClr>
          <a:srgbClr val="A60000"/>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A60000"/>
        </a:buClr>
        <a:buFont typeface="Arial" pitchFamily="34" charset="0"/>
        <a:buChar char="•"/>
        <a:defRPr sz="3200" kern="1200">
          <a:solidFill>
            <a:schemeClr val="tx1"/>
          </a:solidFill>
          <a:latin typeface="+mn-lt"/>
          <a:ea typeface="+mn-ea"/>
          <a:cs typeface="+mn-cs"/>
        </a:defRPr>
      </a:lvl2pPr>
      <a:lvl3pPr marL="1143000" indent="-228600" algn="l" defTabSz="914400" rtl="0" eaLnBrk="1" latinLnBrk="0" hangingPunct="1">
        <a:spcBef>
          <a:spcPct val="20000"/>
        </a:spcBef>
        <a:buClr>
          <a:srgbClr val="A60000"/>
        </a:buClr>
        <a:buFont typeface="Arial" pitchFamily="34" charset="0"/>
        <a:buChar char="•"/>
        <a:defRPr sz="3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8.xml"/><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3.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hyperlink" Target="http://images.google.com/imgres?imgurl=http://www.ai.mit.edu/lab/olympics/99/cover/superman.gif&amp;imgrefurl=http://www.ai.mit.edu/lab/olympics/99/cover/&amp;h=1798&amp;w=1250&amp;sz=651&amp;tbnid=_K4w9SIpJvrLiM:&amp;tbnh=150&amp;tbnw=104&amp;hl=en&amp;start=3&amp;prev=/images?q=superman&amp;svnum=10&amp;hl=en&amp;lr=&amp;rls=RNWE,RNWE:2004-21,RNWE:en" TargetMode="External"/><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49.jpeg"/><Relationship Id="rId5" Type="http://schemas.openxmlformats.org/officeDocument/2006/relationships/hyperlink" Target="http://images.google.com/imgres?imgurl=http://superman.ws/tales2/superwoman/superwoman.gif&amp;imgrefurl=http://theages.superman.ws/Encyclopaedia/sw.php&amp;h=390&amp;w=198&amp;sz=21&amp;tbnid=z9e9r6jL9dIsYM:&amp;tbnh=120&amp;tbnw=60&amp;hl=en&amp;start=3&amp;prev=/images?q=superwoman&amp;svnum=10&amp;hl=en&amp;lr=&amp;rls=RNWE,RNWE:2004-21,RNWE:en" TargetMode="Externa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effectLst>
                  <a:outerShdw blurRad="38100" dist="38100" dir="2700000" algn="tl">
                    <a:srgbClr val="000000">
                      <a:alpha val="43137"/>
                    </a:srgbClr>
                  </a:outerShdw>
                  <a:reflection blurRad="12000" stA="20000" endPos="50000" dist="12700" dir="5400000" sy="-100000" algn="bl" rotWithShape="0"/>
                </a:effectLst>
              </a:rPr>
              <a:t>Fundamentals of Testing</a:t>
            </a:r>
          </a:p>
        </p:txBody>
      </p:sp>
      <p:sp>
        <p:nvSpPr>
          <p:cNvPr id="3" name="Subtitle 2"/>
          <p:cNvSpPr>
            <a:spLocks noGrp="1"/>
          </p:cNvSpPr>
          <p:nvPr>
            <p:ph type="subTitle" idx="1"/>
          </p:nvPr>
        </p:nvSpPr>
        <p:spPr/>
        <p:txBody>
          <a:bodyPr/>
          <a:lstStyle/>
          <a:p>
            <a:r>
              <a:rPr lang="en-US" dirty="0">
                <a:solidFill>
                  <a:srgbClr val="002060"/>
                </a:solidFill>
              </a:rPr>
              <a:t>Basic Concepts</a:t>
            </a:r>
          </a:p>
        </p:txBody>
      </p:sp>
      <p:sp>
        <p:nvSpPr>
          <p:cNvPr id="17" name="Text Placeholder 8"/>
          <p:cNvSpPr>
            <a:spLocks noGrp="1"/>
          </p:cNvSpPr>
          <p:nvPr/>
        </p:nvSpPr>
        <p:spPr>
          <a:xfrm>
            <a:off x="5638800" y="4399917"/>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a:solidFill>
                  <a:srgbClr val="002060"/>
                </a:solidFill>
              </a:rPr>
              <a:t>Dr. Anand Nayyar</a:t>
            </a:r>
          </a:p>
        </p:txBody>
      </p:sp>
      <p:sp>
        <p:nvSpPr>
          <p:cNvPr id="18" name="Text Placeholder 11"/>
          <p:cNvSpPr>
            <a:spLocks noGrp="1"/>
          </p:cNvSpPr>
          <p:nvPr/>
        </p:nvSpPr>
        <p:spPr>
          <a:xfrm>
            <a:off x="4572000" y="4857117"/>
            <a:ext cx="4419600" cy="707886"/>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sz="2000" dirty="0"/>
              <a:t>E: anandnayyar@duytan.edu.vn</a:t>
            </a:r>
          </a:p>
          <a:p>
            <a:pPr algn="r"/>
            <a:r>
              <a:rPr lang="en-US" sz="2000" dirty="0"/>
              <a:t>M: 933622812</a:t>
            </a:r>
          </a:p>
        </p:txBody>
      </p:sp>
      <p:pic>
        <p:nvPicPr>
          <p:cNvPr id="1026" name="Picture 2" descr="sofware-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25440"/>
            <a:ext cx="4762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74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Functional Issues</a:t>
            </a: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689" y="1371600"/>
            <a:ext cx="5047815" cy="4761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8810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Usability</a:t>
            </a:r>
          </a:p>
        </p:txBody>
      </p:sp>
      <p:sp>
        <p:nvSpPr>
          <p:cNvPr id="5" name="Slide Number Placeholder 4"/>
          <p:cNvSpPr>
            <a:spLocks noGrp="1"/>
          </p:cNvSpPr>
          <p:nvPr>
            <p:ph type="sldNum" sz="quarter" idx="4294967295"/>
          </p:nvPr>
        </p:nvSpPr>
        <p:spPr>
          <a:xfrm>
            <a:off x="8686800" y="6386513"/>
            <a:ext cx="457200" cy="228600"/>
          </a:xfrm>
          <a:prstGeom prst="rect">
            <a:avLst/>
          </a:prstGeom>
        </p:spPr>
        <p:txBody>
          <a:bodyPr/>
          <a:lstStyle/>
          <a:p>
            <a:pPr>
              <a:defRPr/>
            </a:pPr>
            <a:fld id="{6053B20F-39FE-4D6A-8D19-5498EE8C4A30}" type="slidenum">
              <a:rPr lang="en-CA" smtClean="0"/>
              <a:pPr>
                <a:defRPr/>
              </a:pPr>
              <a:t>11</a:t>
            </a:fld>
            <a:endParaRPr lang="en-CA"/>
          </a:p>
        </p:txBody>
      </p:sp>
      <p:pic>
        <p:nvPicPr>
          <p:cNvPr id="95234" name="Picture 2" descr="http://www.blueriotlabs.com/wp-content/uploads/2012/04/denver-web-design-UI-bad-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718" y="1117332"/>
            <a:ext cx="5394752" cy="4893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91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Causes of Software Defects</a:t>
            </a:r>
          </a:p>
        </p:txBody>
      </p:sp>
      <p:sp>
        <p:nvSpPr>
          <p:cNvPr id="6" name="Content Placeholder 5"/>
          <p:cNvSpPr>
            <a:spLocks noGrp="1"/>
          </p:cNvSpPr>
          <p:nvPr>
            <p:ph idx="1"/>
          </p:nvPr>
        </p:nvSpPr>
        <p:spPr>
          <a:xfrm>
            <a:off x="244366" y="1259377"/>
            <a:ext cx="6248400" cy="5638800"/>
          </a:xfrm>
        </p:spPr>
        <p:txBody>
          <a:bodyPr/>
          <a:lstStyle/>
          <a:p>
            <a:pPr>
              <a:lnSpc>
                <a:spcPct val="100000"/>
              </a:lnSpc>
            </a:pPr>
            <a:r>
              <a:rPr lang="en-US" dirty="0">
                <a:solidFill>
                  <a:srgbClr val="002060"/>
                </a:solidFill>
              </a:rPr>
              <a:t>A human being can make an </a:t>
            </a:r>
            <a:r>
              <a:rPr lang="en-US" dirty="0">
                <a:solidFill>
                  <a:srgbClr val="FF0000"/>
                </a:solidFill>
              </a:rPr>
              <a:t>error (mistake)</a:t>
            </a:r>
          </a:p>
          <a:p>
            <a:pPr>
              <a:lnSpc>
                <a:spcPct val="100000"/>
              </a:lnSpc>
            </a:pPr>
            <a:r>
              <a:rPr lang="en-US" dirty="0">
                <a:solidFill>
                  <a:srgbClr val="002060"/>
                </a:solidFill>
              </a:rPr>
              <a:t>Errors produce defects</a:t>
            </a:r>
          </a:p>
          <a:p>
            <a:pPr lvl="1">
              <a:lnSpc>
                <a:spcPct val="100000"/>
              </a:lnSpc>
            </a:pPr>
            <a:r>
              <a:rPr lang="en-US" dirty="0">
                <a:solidFill>
                  <a:srgbClr val="FF0000"/>
                </a:solidFill>
              </a:rPr>
              <a:t>Defects are faults / bugs </a:t>
            </a:r>
            <a:r>
              <a:rPr lang="en-US" dirty="0">
                <a:solidFill>
                  <a:srgbClr val="002060"/>
                </a:solidFill>
              </a:rPr>
              <a:t>in the program code, or in a document</a:t>
            </a:r>
          </a:p>
          <a:p>
            <a:pPr>
              <a:lnSpc>
                <a:spcPct val="100000"/>
              </a:lnSpc>
            </a:pPr>
            <a:r>
              <a:rPr lang="en-US" dirty="0">
                <a:solidFill>
                  <a:srgbClr val="002060"/>
                </a:solidFill>
              </a:rPr>
              <a:t>If a defect in code is executed, that might cause a failure:</a:t>
            </a:r>
          </a:p>
          <a:p>
            <a:pPr lvl="1">
              <a:lnSpc>
                <a:spcPct val="100000"/>
              </a:lnSpc>
            </a:pPr>
            <a:r>
              <a:rPr lang="en-US" dirty="0">
                <a:solidFill>
                  <a:srgbClr val="002060"/>
                </a:solidFill>
              </a:rPr>
              <a:t>Fail to do what it should do</a:t>
            </a:r>
          </a:p>
          <a:p>
            <a:pPr lvl="1">
              <a:lnSpc>
                <a:spcPct val="100000"/>
              </a:lnSpc>
            </a:pPr>
            <a:r>
              <a:rPr lang="en-US" dirty="0">
                <a:solidFill>
                  <a:srgbClr val="002060"/>
                </a:solidFill>
              </a:rPr>
              <a:t>Do something it shouldn’t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5600" y="1173599"/>
            <a:ext cx="1736816" cy="1188603"/>
          </a:xfrm>
          <a:prstGeom prst="roundRect">
            <a:avLst/>
          </a:prstGeom>
          <a:effectLst>
            <a:glow rad="101600">
              <a:schemeClr val="tx1">
                <a:alpha val="60000"/>
              </a:schemeClr>
            </a:glow>
            <a:softEdge rad="31750"/>
          </a:effectLst>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48185" y="2743200"/>
            <a:ext cx="1451649" cy="1752600"/>
          </a:xfrm>
          <a:prstGeom prst="rect">
            <a:avLst/>
          </a:prstGeom>
          <a:effectLst>
            <a:glow rad="101600">
              <a:schemeClr val="tx1">
                <a:alpha val="60000"/>
              </a:schemeClr>
            </a:glow>
          </a:effectLst>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5600" y="4800601"/>
            <a:ext cx="1736816" cy="1529641"/>
          </a:xfrm>
          <a:prstGeom prst="roundRect">
            <a:avLst>
              <a:gd name="adj" fmla="val 9195"/>
            </a:avLst>
          </a:prstGeom>
          <a:effectLst>
            <a:glow rad="101600">
              <a:schemeClr val="tx1">
                <a:alpha val="60000"/>
              </a:schemeClr>
            </a:glow>
            <a:softEdge rad="31750"/>
          </a:effectLst>
        </p:spPr>
      </p:pic>
    </p:spTree>
    <p:extLst>
      <p:ext uri="{BB962C8B-B14F-4D97-AF65-F5344CB8AC3E}">
        <p14:creationId xmlns:p14="http://schemas.microsoft.com/office/powerpoint/2010/main" val="228839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Causes of Software Defects (2)</a:t>
            </a:r>
          </a:p>
        </p:txBody>
      </p:sp>
      <p:sp>
        <p:nvSpPr>
          <p:cNvPr id="6" name="Content Placeholder 5"/>
          <p:cNvSpPr>
            <a:spLocks noGrp="1"/>
          </p:cNvSpPr>
          <p:nvPr>
            <p:ph idx="1"/>
          </p:nvPr>
        </p:nvSpPr>
        <p:spPr/>
        <p:txBody>
          <a:bodyPr/>
          <a:lstStyle/>
          <a:p>
            <a:pPr>
              <a:lnSpc>
                <a:spcPct val="100000"/>
              </a:lnSpc>
            </a:pPr>
            <a:r>
              <a:rPr lang="en-US" dirty="0"/>
              <a:t>The human factor</a:t>
            </a:r>
          </a:p>
          <a:p>
            <a:pPr lvl="1">
              <a:lnSpc>
                <a:spcPct val="100000"/>
              </a:lnSpc>
            </a:pPr>
            <a:r>
              <a:rPr lang="en-US" dirty="0"/>
              <a:t>Humans make mistakes</a:t>
            </a:r>
          </a:p>
          <a:p>
            <a:pPr lvl="1">
              <a:lnSpc>
                <a:spcPct val="100000"/>
              </a:lnSpc>
            </a:pPr>
            <a:r>
              <a:rPr lang="en-US" dirty="0"/>
              <a:t>Poor training</a:t>
            </a:r>
          </a:p>
          <a:p>
            <a:pPr lvl="1">
              <a:lnSpc>
                <a:spcPct val="100000"/>
              </a:lnSpc>
            </a:pPr>
            <a:r>
              <a:rPr lang="en-US" dirty="0"/>
              <a:t>Time pressure</a:t>
            </a:r>
          </a:p>
          <a:p>
            <a:pPr lvl="1">
              <a:lnSpc>
                <a:spcPct val="100000"/>
              </a:lnSpc>
            </a:pPr>
            <a:r>
              <a:rPr lang="en-US" dirty="0"/>
              <a:t>Code complexity</a:t>
            </a:r>
          </a:p>
          <a:p>
            <a:pPr lvl="1">
              <a:lnSpc>
                <a:spcPct val="100000"/>
              </a:lnSpc>
            </a:pPr>
            <a:r>
              <a:rPr lang="en-US" dirty="0"/>
              <a:t>Complexity of infrastructure</a:t>
            </a:r>
          </a:p>
          <a:p>
            <a:pPr lvl="1">
              <a:lnSpc>
                <a:spcPct val="100000"/>
              </a:lnSpc>
            </a:pPr>
            <a:r>
              <a:rPr lang="en-US" dirty="0"/>
              <a:t>Changing technologies</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35717" y="1287518"/>
            <a:ext cx="2819400" cy="2090115"/>
          </a:xfrm>
          <a:prstGeom prst="roundRect">
            <a:avLst>
              <a:gd name="adj" fmla="val 9983"/>
            </a:avLst>
          </a:prstGeom>
          <a:effectLst>
            <a:glow rad="101600">
              <a:schemeClr val="tx1">
                <a:alpha val="60000"/>
              </a:schemeClr>
            </a:glow>
            <a:softEdge rad="63500"/>
          </a:effectLst>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9117" y="3880947"/>
            <a:ext cx="2286000" cy="2299175"/>
          </a:xfrm>
          <a:prstGeom prst="roundRect">
            <a:avLst>
              <a:gd name="adj" fmla="val 8334"/>
            </a:avLst>
          </a:prstGeom>
          <a:effectLst>
            <a:glow rad="101600">
              <a:schemeClr val="tx1">
                <a:alpha val="60000"/>
              </a:schemeClr>
            </a:glow>
            <a:softEdge rad="63500"/>
          </a:effectLst>
        </p:spPr>
      </p:pic>
    </p:spTree>
    <p:extLst>
      <p:ext uri="{BB962C8B-B14F-4D97-AF65-F5344CB8AC3E}">
        <p14:creationId xmlns:p14="http://schemas.microsoft.com/office/powerpoint/2010/main" val="32776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Causes of Software Defects (3)</a:t>
            </a:r>
          </a:p>
        </p:txBody>
      </p:sp>
      <p:sp>
        <p:nvSpPr>
          <p:cNvPr id="6" name="Content Placeholder 5"/>
          <p:cNvSpPr>
            <a:spLocks noGrp="1"/>
          </p:cNvSpPr>
          <p:nvPr>
            <p:ph idx="1"/>
          </p:nvPr>
        </p:nvSpPr>
        <p:spPr/>
        <p:txBody>
          <a:bodyPr/>
          <a:lstStyle/>
          <a:p>
            <a:pPr>
              <a:lnSpc>
                <a:spcPct val="100000"/>
              </a:lnSpc>
            </a:pPr>
            <a:r>
              <a:rPr lang="en-US" dirty="0"/>
              <a:t>Organizational factors</a:t>
            </a:r>
          </a:p>
          <a:p>
            <a:pPr lvl="1">
              <a:lnSpc>
                <a:spcPct val="100000"/>
              </a:lnSpc>
            </a:pPr>
            <a:r>
              <a:rPr lang="en-US" dirty="0"/>
              <a:t>Inefficient </a:t>
            </a:r>
            <a:r>
              <a:rPr lang="en-US" dirty="0">
                <a:solidFill>
                  <a:srgbClr val="FF0000"/>
                </a:solidFill>
              </a:rPr>
              <a:t>communication</a:t>
            </a:r>
          </a:p>
          <a:p>
            <a:pPr lvl="1">
              <a:lnSpc>
                <a:spcPct val="100000"/>
              </a:lnSpc>
            </a:pPr>
            <a:r>
              <a:rPr lang="en-US" dirty="0"/>
              <a:t>Unclearly defined </a:t>
            </a:r>
            <a:r>
              <a:rPr lang="en-US" dirty="0">
                <a:solidFill>
                  <a:srgbClr val="FF0000"/>
                </a:solidFill>
              </a:rPr>
              <a:t>requirements</a:t>
            </a:r>
          </a:p>
          <a:p>
            <a:pPr>
              <a:lnSpc>
                <a:spcPct val="100000"/>
              </a:lnSpc>
            </a:pPr>
            <a:r>
              <a:rPr lang="en-US" dirty="0"/>
              <a:t>Environmental conditions</a:t>
            </a:r>
          </a:p>
          <a:p>
            <a:pPr lvl="1">
              <a:lnSpc>
                <a:spcPct val="100000"/>
              </a:lnSpc>
            </a:pPr>
            <a:r>
              <a:rPr lang="pt-BR" dirty="0"/>
              <a:t>Radiation, Magnetism, Electronic fields, Pollution, Etc.</a:t>
            </a:r>
          </a:p>
          <a:p>
            <a:pPr lvl="1">
              <a:lnSpc>
                <a:spcPct val="100000"/>
              </a:lnSpc>
            </a:pPr>
            <a:r>
              <a:rPr lang="en-US" dirty="0"/>
              <a:t>These can change the hardware conditions</a:t>
            </a:r>
          </a:p>
          <a:p>
            <a:pPr lvl="1">
              <a:lnSpc>
                <a:spcPct val="100000"/>
              </a:lnSpc>
            </a:pPr>
            <a:endParaRPr lang="pt-BR" dirty="0"/>
          </a:p>
          <a:p>
            <a:pPr marL="357188" lvl="1" indent="0">
              <a:lnSpc>
                <a:spcPct val="100000"/>
              </a:lnSpc>
              <a:buNone/>
            </a:pP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4881" y="952501"/>
            <a:ext cx="2387519" cy="2626271"/>
          </a:xfrm>
          <a:prstGeom prst="rect">
            <a:avLst/>
          </a:prstGeom>
          <a:effectLst>
            <a:glow rad="101600">
              <a:schemeClr val="tx1">
                <a:alpha val="60000"/>
              </a:schemeClr>
            </a:glow>
          </a:effectLst>
        </p:spPr>
      </p:pic>
    </p:spTree>
    <p:extLst>
      <p:ext uri="{BB962C8B-B14F-4D97-AF65-F5344CB8AC3E}">
        <p14:creationId xmlns:p14="http://schemas.microsoft.com/office/powerpoint/2010/main" val="56058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52" y="838200"/>
            <a:ext cx="6275293" cy="5296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46" y="4657724"/>
            <a:ext cx="42957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Software Error, </a:t>
            </a:r>
            <a:br>
              <a:rPr lang="en-US" dirty="0"/>
            </a:br>
            <a:r>
              <a:rPr lang="en-US" dirty="0"/>
              <a:t>faults, failures </a:t>
            </a:r>
          </a:p>
        </p:txBody>
      </p:sp>
    </p:spTree>
    <p:extLst>
      <p:ext uri="{BB962C8B-B14F-4D97-AF65-F5344CB8AC3E}">
        <p14:creationId xmlns:p14="http://schemas.microsoft.com/office/powerpoint/2010/main" val="1750798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bwMode="auto">
          <a:ln>
            <a:miter lim="800000"/>
            <a:headEnd/>
            <a:tailEnd/>
          </a:ln>
        </p:spPr>
        <p:txBody>
          <a:bodyPr anchor="t">
            <a:normAutofit fontScale="90000"/>
          </a:bodyPr>
          <a:lstStyle/>
          <a:p>
            <a:pPr eaLnBrk="1" hangingPunct="1">
              <a:defRPr/>
            </a:pPr>
            <a:r>
              <a:rPr lang="en-GB"/>
              <a:t>Terminology</a:t>
            </a:r>
            <a:endParaRPr lang="en-US" altLang="zh-CN">
              <a:ea typeface="宋体" pitchFamily="2" charset="-122"/>
            </a:endParaRPr>
          </a:p>
        </p:txBody>
      </p:sp>
      <p:grpSp>
        <p:nvGrpSpPr>
          <p:cNvPr id="15364" name="Group 3"/>
          <p:cNvGrpSpPr>
            <a:grpSpLocks/>
          </p:cNvGrpSpPr>
          <p:nvPr/>
        </p:nvGrpSpPr>
        <p:grpSpPr bwMode="auto">
          <a:xfrm>
            <a:off x="885825" y="1827213"/>
            <a:ext cx="7126288" cy="3328987"/>
            <a:chOff x="558" y="1717"/>
            <a:chExt cx="4489" cy="2097"/>
          </a:xfrm>
        </p:grpSpPr>
        <p:sp>
          <p:nvSpPr>
            <p:cNvPr id="15380" name="AutoShape 4"/>
            <p:cNvSpPr>
              <a:spLocks noChangeArrowheads="1"/>
            </p:cNvSpPr>
            <p:nvPr/>
          </p:nvSpPr>
          <p:spPr bwMode="auto">
            <a:xfrm>
              <a:off x="558" y="1717"/>
              <a:ext cx="1105" cy="427"/>
            </a:xfrm>
            <a:prstGeom prst="flowChartAlternateProcess">
              <a:avLst/>
            </a:prstGeom>
            <a:solidFill>
              <a:srgbClr val="FFFF00"/>
            </a:solidFill>
            <a:ln w="57150">
              <a:solidFill>
                <a:schemeClr val="tx1"/>
              </a:solidFill>
              <a:miter lim="800000"/>
              <a:headEnd/>
              <a:tailEnd/>
            </a:ln>
            <a:effectLst>
              <a:outerShdw sy="50000" kx="-2453608" rotWithShape="0">
                <a:schemeClr val="bg2"/>
              </a:outerShdw>
            </a:effectLst>
          </p:spPr>
          <p:txBody>
            <a:bodyPr wrap="none" anchor="ctr">
              <a:spAutoFit/>
            </a:bodyPr>
            <a:lstStyle/>
            <a:p>
              <a:pPr algn="ctr" eaLnBrk="0" hangingPunct="0">
                <a:defRPr/>
              </a:pPr>
              <a:r>
                <a:rPr lang="en-US" altLang="zh-CN" sz="3200" b="1">
                  <a:ea typeface="宋体" pitchFamily="2" charset="-122"/>
                </a:rPr>
                <a:t>ERROR</a:t>
              </a:r>
              <a:endParaRPr lang="en-US" altLang="zh-CN" sz="3200">
                <a:ea typeface="宋体" pitchFamily="2" charset="-122"/>
              </a:endParaRPr>
            </a:p>
          </p:txBody>
        </p:sp>
        <p:sp>
          <p:nvSpPr>
            <p:cNvPr id="15381" name="AutoShape 5"/>
            <p:cNvSpPr>
              <a:spLocks noChangeArrowheads="1"/>
            </p:cNvSpPr>
            <p:nvPr/>
          </p:nvSpPr>
          <p:spPr bwMode="auto">
            <a:xfrm>
              <a:off x="3712" y="3387"/>
              <a:ext cx="1335" cy="427"/>
            </a:xfrm>
            <a:prstGeom prst="flowChartAlternateProcess">
              <a:avLst/>
            </a:prstGeom>
            <a:solidFill>
              <a:srgbClr val="FF0000"/>
            </a:solidFill>
            <a:ln w="57150">
              <a:solidFill>
                <a:schemeClr val="tx1"/>
              </a:solidFill>
              <a:miter lim="800000"/>
              <a:headEnd/>
              <a:tailEnd/>
            </a:ln>
            <a:effectLst>
              <a:outerShdw sy="50000" kx="-2453608" rotWithShape="0">
                <a:schemeClr val="bg2"/>
              </a:outerShdw>
            </a:effectLst>
          </p:spPr>
          <p:txBody>
            <a:bodyPr wrap="none" anchor="ctr">
              <a:spAutoFit/>
            </a:bodyPr>
            <a:lstStyle/>
            <a:p>
              <a:pPr algn="ctr" eaLnBrk="0" hangingPunct="0">
                <a:defRPr/>
              </a:pPr>
              <a:r>
                <a:rPr lang="en-US" altLang="zh-CN" sz="3200" b="1">
                  <a:ea typeface="宋体" pitchFamily="2" charset="-122"/>
                </a:rPr>
                <a:t>FAILURE</a:t>
              </a:r>
              <a:endParaRPr lang="en-US" altLang="zh-CN" sz="3200">
                <a:ea typeface="宋体" pitchFamily="2" charset="-122"/>
              </a:endParaRPr>
            </a:p>
          </p:txBody>
        </p:sp>
        <p:sp>
          <p:nvSpPr>
            <p:cNvPr id="15382" name="AutoShape 6"/>
            <p:cNvSpPr>
              <a:spLocks noChangeArrowheads="1"/>
            </p:cNvSpPr>
            <p:nvPr/>
          </p:nvSpPr>
          <p:spPr bwMode="auto">
            <a:xfrm>
              <a:off x="1899" y="2688"/>
              <a:ext cx="1020" cy="477"/>
            </a:xfrm>
            <a:prstGeom prst="flowChartDocument">
              <a:avLst/>
            </a:prstGeom>
            <a:solidFill>
              <a:srgbClr val="FF9900"/>
            </a:solidFill>
            <a:ln w="57150">
              <a:solidFill>
                <a:schemeClr val="tx1"/>
              </a:solidFill>
              <a:miter lim="800000"/>
              <a:headEnd/>
              <a:tailEnd/>
            </a:ln>
            <a:effectLst>
              <a:outerShdw sy="50000" kx="-2453608" rotWithShape="0">
                <a:schemeClr val="bg2"/>
              </a:outerShdw>
            </a:effectLst>
          </p:spPr>
          <p:txBody>
            <a:bodyPr wrap="none" anchor="ctr">
              <a:spAutoFit/>
            </a:bodyPr>
            <a:lstStyle/>
            <a:p>
              <a:pPr algn="ctr" eaLnBrk="0" hangingPunct="0">
                <a:defRPr/>
              </a:pPr>
              <a:r>
                <a:rPr lang="en-US" altLang="zh-CN" sz="3200" b="1">
                  <a:ea typeface="宋体" pitchFamily="2" charset="-122"/>
                </a:rPr>
                <a:t>FAULT</a:t>
              </a:r>
              <a:endParaRPr lang="en-US" altLang="zh-CN" sz="3200">
                <a:ea typeface="宋体" pitchFamily="2" charset="-122"/>
              </a:endParaRPr>
            </a:p>
          </p:txBody>
        </p:sp>
        <p:cxnSp>
          <p:nvCxnSpPr>
            <p:cNvPr id="15383" name="AutoShape 7"/>
            <p:cNvCxnSpPr>
              <a:cxnSpLocks noChangeShapeType="1"/>
              <a:stCxn id="15380" idx="2"/>
              <a:endCxn id="15382" idx="0"/>
            </p:cNvCxnSpPr>
            <p:nvPr/>
          </p:nvCxnSpPr>
          <p:spPr bwMode="auto">
            <a:xfrm>
              <a:off x="1111" y="2162"/>
              <a:ext cx="1298" cy="508"/>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4" name="AutoShape 8"/>
            <p:cNvCxnSpPr>
              <a:cxnSpLocks noChangeShapeType="1"/>
              <a:stCxn id="15382" idx="2"/>
              <a:endCxn id="15381" idx="1"/>
            </p:cNvCxnSpPr>
            <p:nvPr/>
          </p:nvCxnSpPr>
          <p:spPr bwMode="auto">
            <a:xfrm>
              <a:off x="2409" y="3157"/>
              <a:ext cx="1285" cy="444"/>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3" name="Group 9"/>
          <p:cNvGrpSpPr>
            <a:grpSpLocks/>
          </p:cNvGrpSpPr>
          <p:nvPr/>
        </p:nvGrpSpPr>
        <p:grpSpPr bwMode="auto">
          <a:xfrm>
            <a:off x="6475413" y="1371600"/>
            <a:ext cx="1322387" cy="3030538"/>
            <a:chOff x="4079" y="1504"/>
            <a:chExt cx="833" cy="1909"/>
          </a:xfrm>
        </p:grpSpPr>
        <p:grpSp>
          <p:nvGrpSpPr>
            <p:cNvPr id="15376" name="Group 10"/>
            <p:cNvGrpSpPr>
              <a:grpSpLocks/>
            </p:cNvGrpSpPr>
            <p:nvPr/>
          </p:nvGrpSpPr>
          <p:grpSpPr bwMode="auto">
            <a:xfrm>
              <a:off x="4079" y="1504"/>
              <a:ext cx="833" cy="1909"/>
              <a:chOff x="4079" y="1504"/>
              <a:chExt cx="833" cy="1909"/>
            </a:xfrm>
          </p:grpSpPr>
          <p:sp>
            <p:nvSpPr>
              <p:cNvPr id="15378" name="AutoShape 11"/>
              <p:cNvSpPr>
                <a:spLocks noChangeArrowheads="1"/>
              </p:cNvSpPr>
              <p:nvPr/>
            </p:nvSpPr>
            <p:spPr bwMode="auto">
              <a:xfrm>
                <a:off x="4079" y="1504"/>
                <a:ext cx="833" cy="427"/>
              </a:xfrm>
              <a:prstGeom prst="flowChartAlternateProcess">
                <a:avLst/>
              </a:prstGeom>
              <a:solidFill>
                <a:srgbClr val="00FF00"/>
              </a:solidFill>
              <a:ln w="57150">
                <a:solidFill>
                  <a:schemeClr val="tx1"/>
                </a:solidFill>
                <a:miter lim="800000"/>
                <a:headEnd/>
                <a:tailEnd/>
              </a:ln>
              <a:effectLst>
                <a:outerShdw sy="50000" kx="-2453608" rotWithShape="0">
                  <a:schemeClr val="bg2"/>
                </a:outerShdw>
              </a:effectLst>
            </p:spPr>
            <p:txBody>
              <a:bodyPr wrap="none" anchor="ctr">
                <a:spAutoFit/>
              </a:bodyPr>
              <a:lstStyle/>
              <a:p>
                <a:pPr algn="ctr" eaLnBrk="0" hangingPunct="0">
                  <a:defRPr/>
                </a:pPr>
                <a:r>
                  <a:rPr lang="en-US" altLang="zh-CN" sz="3200" b="1">
                    <a:ea typeface="宋体" pitchFamily="2" charset="-122"/>
                  </a:rPr>
                  <a:t>TEST</a:t>
                </a:r>
                <a:endParaRPr lang="en-US" altLang="zh-CN" sz="3200">
                  <a:ea typeface="宋体" pitchFamily="2" charset="-122"/>
                </a:endParaRPr>
              </a:p>
            </p:txBody>
          </p:sp>
          <p:cxnSp>
            <p:nvCxnSpPr>
              <p:cNvPr id="15379" name="AutoShape 12"/>
              <p:cNvCxnSpPr>
                <a:cxnSpLocks noChangeShapeType="1"/>
                <a:stCxn id="15378" idx="2"/>
                <a:endCxn id="15381" idx="0"/>
              </p:cNvCxnSpPr>
              <p:nvPr/>
            </p:nvCxnSpPr>
            <p:spPr bwMode="auto">
              <a:xfrm rot="5400000">
                <a:off x="3697" y="2614"/>
                <a:ext cx="1482" cy="116"/>
              </a:xfrm>
              <a:prstGeom prst="curvedConnector3">
                <a:avLst>
                  <a:gd name="adj1" fmla="val 50000"/>
                </a:avLst>
              </a:prstGeom>
              <a:noFill/>
              <a:ln w="57150">
                <a:solidFill>
                  <a:srgbClr val="00FF00"/>
                </a:solidFill>
                <a:prstDash val="sysDot"/>
                <a:round/>
                <a:headEnd/>
                <a:tailEnd type="triangle" w="med" len="med"/>
              </a:ln>
              <a:extLst>
                <a:ext uri="{909E8E84-426E-40DD-AFC4-6F175D3DCCD1}">
                  <a14:hiddenFill xmlns:a14="http://schemas.microsoft.com/office/drawing/2010/main">
                    <a:noFill/>
                  </a14:hiddenFill>
                </a:ext>
              </a:extLst>
            </p:spPr>
          </p:cxnSp>
        </p:grpSp>
        <p:sp>
          <p:nvSpPr>
            <p:cNvPr id="15377" name="Text Box 13"/>
            <p:cNvSpPr txBox="1">
              <a:spLocks noChangeArrowheads="1"/>
            </p:cNvSpPr>
            <p:nvPr/>
          </p:nvSpPr>
          <p:spPr bwMode="auto">
            <a:xfrm>
              <a:off x="4380" y="2670"/>
              <a:ext cx="5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zh-CN" sz="3200" b="1">
                  <a:solidFill>
                    <a:srgbClr val="00FF00"/>
                  </a:solidFill>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grpSp>
      <p:grpSp>
        <p:nvGrpSpPr>
          <p:cNvPr id="5" name="Group 14"/>
          <p:cNvGrpSpPr>
            <a:grpSpLocks/>
          </p:cNvGrpSpPr>
          <p:nvPr/>
        </p:nvGrpSpPr>
        <p:grpSpPr bwMode="auto">
          <a:xfrm>
            <a:off x="4633913" y="1973263"/>
            <a:ext cx="2503487" cy="1697037"/>
            <a:chOff x="2919" y="1883"/>
            <a:chExt cx="1577" cy="1069"/>
          </a:xfrm>
        </p:grpSpPr>
        <p:cxnSp>
          <p:nvCxnSpPr>
            <p:cNvPr id="15374" name="AutoShape 15"/>
            <p:cNvCxnSpPr>
              <a:cxnSpLocks noChangeShapeType="1"/>
              <a:stCxn id="15378" idx="2"/>
              <a:endCxn id="15382" idx="3"/>
            </p:cNvCxnSpPr>
            <p:nvPr/>
          </p:nvCxnSpPr>
          <p:spPr bwMode="auto">
            <a:xfrm rot="5400000">
              <a:off x="3173" y="1629"/>
              <a:ext cx="1069" cy="1577"/>
            </a:xfrm>
            <a:prstGeom prst="curvedConnector2">
              <a:avLst/>
            </a:prstGeom>
            <a:noFill/>
            <a:ln w="57150">
              <a:solidFill>
                <a:srgbClr val="00FF00"/>
              </a:solidFill>
              <a:prstDash val="sysDot"/>
              <a:round/>
              <a:headEnd/>
              <a:tailEnd type="triangle" w="med" len="med"/>
            </a:ln>
            <a:extLst>
              <a:ext uri="{909E8E84-426E-40DD-AFC4-6F175D3DCCD1}">
                <a14:hiddenFill xmlns:a14="http://schemas.microsoft.com/office/drawing/2010/main">
                  <a:noFill/>
                </a14:hiddenFill>
              </a:ext>
            </a:extLst>
          </p:spPr>
        </p:cxnSp>
        <p:sp>
          <p:nvSpPr>
            <p:cNvPr id="15375" name="Text Box 16"/>
            <p:cNvSpPr txBox="1">
              <a:spLocks noChangeArrowheads="1"/>
            </p:cNvSpPr>
            <p:nvPr/>
          </p:nvSpPr>
          <p:spPr bwMode="auto">
            <a:xfrm>
              <a:off x="3180" y="2460"/>
              <a:ext cx="5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zh-CN" sz="3200" b="1">
                  <a:solidFill>
                    <a:srgbClr val="00FF00"/>
                  </a:solidFill>
                  <a:latin typeface="Arial" panose="020B0604020202020204" pitchFamily="34" charset="0"/>
                  <a:ea typeface="宋体" panose="02010600030101010101" pitchFamily="2" charset="-122"/>
                </a:rPr>
                <a:t>?</a:t>
              </a:r>
              <a:endParaRPr lang="en-US" altLang="zh-CN">
                <a:solidFill>
                  <a:srgbClr val="FF9900"/>
                </a:solidFill>
                <a:latin typeface="Arial" panose="020B0604020202020204" pitchFamily="34" charset="0"/>
                <a:ea typeface="宋体" panose="02010600030101010101" pitchFamily="2" charset="-122"/>
              </a:endParaRPr>
            </a:p>
          </p:txBody>
        </p:sp>
      </p:grpSp>
      <p:grpSp>
        <p:nvGrpSpPr>
          <p:cNvPr id="6" name="Group 17"/>
          <p:cNvGrpSpPr>
            <a:grpSpLocks/>
          </p:cNvGrpSpPr>
          <p:nvPr/>
        </p:nvGrpSpPr>
        <p:grpSpPr bwMode="auto">
          <a:xfrm>
            <a:off x="2640013" y="1498600"/>
            <a:ext cx="4497387" cy="590550"/>
            <a:chOff x="1663" y="1584"/>
            <a:chExt cx="2833" cy="372"/>
          </a:xfrm>
        </p:grpSpPr>
        <p:cxnSp>
          <p:nvCxnSpPr>
            <p:cNvPr id="15372" name="AutoShape 18"/>
            <p:cNvCxnSpPr>
              <a:cxnSpLocks noChangeShapeType="1"/>
              <a:stCxn id="15378" idx="2"/>
              <a:endCxn id="15380" idx="3"/>
            </p:cNvCxnSpPr>
            <p:nvPr/>
          </p:nvCxnSpPr>
          <p:spPr bwMode="auto">
            <a:xfrm rot="5400000">
              <a:off x="3043" y="503"/>
              <a:ext cx="73" cy="2833"/>
            </a:xfrm>
            <a:prstGeom prst="curvedConnector2">
              <a:avLst/>
            </a:prstGeom>
            <a:noFill/>
            <a:ln w="57150">
              <a:solidFill>
                <a:srgbClr val="00FF00"/>
              </a:solidFill>
              <a:prstDash val="sysDot"/>
              <a:round/>
              <a:headEnd/>
              <a:tailEnd type="triangle" w="med" len="med"/>
            </a:ln>
            <a:extLst>
              <a:ext uri="{909E8E84-426E-40DD-AFC4-6F175D3DCCD1}">
                <a14:hiddenFill xmlns:a14="http://schemas.microsoft.com/office/drawing/2010/main">
                  <a:noFill/>
                </a14:hiddenFill>
              </a:ext>
            </a:extLst>
          </p:spPr>
        </p:cxnSp>
        <p:sp>
          <p:nvSpPr>
            <p:cNvPr id="15373" name="Text Box 19"/>
            <p:cNvSpPr txBox="1">
              <a:spLocks noChangeArrowheads="1"/>
            </p:cNvSpPr>
            <p:nvPr/>
          </p:nvSpPr>
          <p:spPr bwMode="auto">
            <a:xfrm>
              <a:off x="2748" y="1584"/>
              <a:ext cx="5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zh-CN" sz="3200" b="1">
                  <a:solidFill>
                    <a:srgbClr val="00FF00"/>
                  </a:solidFill>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grpSp>
      <p:grpSp>
        <p:nvGrpSpPr>
          <p:cNvPr id="7" name="Group 20"/>
          <p:cNvGrpSpPr>
            <a:grpSpLocks/>
          </p:cNvGrpSpPr>
          <p:nvPr/>
        </p:nvGrpSpPr>
        <p:grpSpPr bwMode="auto">
          <a:xfrm>
            <a:off x="684213" y="3668713"/>
            <a:ext cx="6267450" cy="1411287"/>
            <a:chOff x="431" y="2951"/>
            <a:chExt cx="3948" cy="889"/>
          </a:xfrm>
        </p:grpSpPr>
        <p:sp>
          <p:nvSpPr>
            <p:cNvPr id="15369" name="AutoShape 21"/>
            <p:cNvSpPr>
              <a:spLocks noChangeArrowheads="1"/>
            </p:cNvSpPr>
            <p:nvPr/>
          </p:nvSpPr>
          <p:spPr bwMode="auto">
            <a:xfrm>
              <a:off x="431" y="3387"/>
              <a:ext cx="1091" cy="427"/>
            </a:xfrm>
            <a:prstGeom prst="flowChartAlternateProcess">
              <a:avLst/>
            </a:prstGeom>
            <a:solidFill>
              <a:schemeClr val="accent1"/>
            </a:solidFill>
            <a:ln w="57150">
              <a:solidFill>
                <a:schemeClr val="tx1"/>
              </a:solidFill>
              <a:miter lim="800000"/>
              <a:headEnd/>
              <a:tailEnd/>
            </a:ln>
            <a:effectLst>
              <a:outerShdw sy="50000" kx="-2453608" rotWithShape="0">
                <a:schemeClr val="bg2"/>
              </a:outerShdw>
            </a:effectLst>
          </p:spPr>
          <p:txBody>
            <a:bodyPr wrap="none" anchor="ctr">
              <a:spAutoFit/>
            </a:bodyPr>
            <a:lstStyle/>
            <a:p>
              <a:pPr algn="ctr" eaLnBrk="0" hangingPunct="0">
                <a:defRPr/>
              </a:pPr>
              <a:r>
                <a:rPr lang="en-US" altLang="zh-CN" sz="3200" b="1">
                  <a:ea typeface="宋体" pitchFamily="2" charset="-122"/>
                </a:rPr>
                <a:t>DEBUG</a:t>
              </a:r>
              <a:endParaRPr lang="en-US" altLang="zh-CN" sz="3200">
                <a:ea typeface="宋体" pitchFamily="2" charset="-122"/>
              </a:endParaRPr>
            </a:p>
          </p:txBody>
        </p:sp>
        <p:cxnSp>
          <p:nvCxnSpPr>
            <p:cNvPr id="15370" name="AutoShape 22"/>
            <p:cNvCxnSpPr>
              <a:cxnSpLocks noChangeShapeType="1"/>
              <a:stCxn id="15381" idx="2"/>
              <a:endCxn id="15369" idx="2"/>
            </p:cNvCxnSpPr>
            <p:nvPr/>
          </p:nvCxnSpPr>
          <p:spPr bwMode="auto">
            <a:xfrm rot="5400000" flipH="1">
              <a:off x="2665" y="2125"/>
              <a:ext cx="26" cy="3403"/>
            </a:xfrm>
            <a:prstGeom prst="curvedConnector3">
              <a:avLst>
                <a:gd name="adj1" fmla="val -553940"/>
              </a:avLst>
            </a:prstGeom>
            <a:noFill/>
            <a:ln w="57150">
              <a:solidFill>
                <a:schemeClr val="accent1"/>
              </a:solidFill>
              <a:prstDash val="sysDot"/>
              <a:round/>
              <a:headEnd/>
              <a:tailEnd type="triangle" w="med" len="med"/>
            </a:ln>
            <a:extLst>
              <a:ext uri="{909E8E84-426E-40DD-AFC4-6F175D3DCCD1}">
                <a14:hiddenFill xmlns:a14="http://schemas.microsoft.com/office/drawing/2010/main">
                  <a:noFill/>
                </a14:hiddenFill>
              </a:ext>
            </a:extLst>
          </p:spPr>
        </p:cxnSp>
        <p:cxnSp>
          <p:nvCxnSpPr>
            <p:cNvPr id="15371" name="AutoShape 23"/>
            <p:cNvCxnSpPr>
              <a:cxnSpLocks noChangeShapeType="1"/>
              <a:stCxn id="15369" idx="0"/>
              <a:endCxn id="15382" idx="1"/>
            </p:cNvCxnSpPr>
            <p:nvPr/>
          </p:nvCxnSpPr>
          <p:spPr bwMode="auto">
            <a:xfrm rot="5400000" flipH="1" flipV="1">
              <a:off x="1220" y="2708"/>
              <a:ext cx="435" cy="922"/>
            </a:xfrm>
            <a:prstGeom prst="curvedConnector2">
              <a:avLst/>
            </a:prstGeom>
            <a:noFill/>
            <a:ln w="57150">
              <a:solidFill>
                <a:schemeClr val="accent1"/>
              </a:solidFill>
              <a:prstDash val="sysDot"/>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8370108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Error vs. Fault vs. Failure</a:t>
            </a:r>
          </a:p>
        </p:txBody>
      </p:sp>
      <p:sp>
        <p:nvSpPr>
          <p:cNvPr id="3" name="Content Placeholder 2"/>
          <p:cNvSpPr>
            <a:spLocks noGrp="1"/>
          </p:cNvSpPr>
          <p:nvPr>
            <p:ph idx="1"/>
          </p:nvPr>
        </p:nvSpPr>
        <p:spPr/>
        <p:txBody>
          <a:bodyPr>
            <a:normAutofit fontScale="77500" lnSpcReduction="20000"/>
          </a:bodyPr>
          <a:lstStyle/>
          <a:p>
            <a:r>
              <a:rPr lang="en-US" b="1" dirty="0"/>
              <a:t>Fault </a:t>
            </a:r>
            <a:r>
              <a:rPr lang="en-US" dirty="0"/>
              <a:t>: It is a condition that causes the software to fail to perform its required function. </a:t>
            </a:r>
          </a:p>
          <a:p>
            <a:r>
              <a:rPr lang="en-US" b="1" dirty="0"/>
              <a:t>Error</a:t>
            </a:r>
            <a:r>
              <a:rPr lang="en-US" dirty="0"/>
              <a:t> : Refers to difference between Actual Output and Expected output. </a:t>
            </a:r>
          </a:p>
          <a:p>
            <a:r>
              <a:rPr lang="en-US" b="1" dirty="0"/>
              <a:t>Failure</a:t>
            </a:r>
            <a:r>
              <a:rPr lang="en-US" dirty="0"/>
              <a:t> : It is the inability of a system or component to perform required function according to its specification. </a:t>
            </a:r>
            <a:br>
              <a:rPr lang="en-US" dirty="0"/>
            </a:br>
            <a:endParaRPr lang="en-US" dirty="0"/>
          </a:p>
          <a:p>
            <a:pPr marL="0" indent="0">
              <a:buNone/>
            </a:pPr>
            <a:r>
              <a:rPr lang="en-US" b="1" dirty="0"/>
              <a:t>IEEE Definitions</a:t>
            </a:r>
            <a:r>
              <a:rPr lang="en-US" dirty="0"/>
              <a:t> </a:t>
            </a:r>
          </a:p>
          <a:p>
            <a:r>
              <a:rPr lang="en-US" b="1" dirty="0"/>
              <a:t>Failure: </a:t>
            </a:r>
            <a:r>
              <a:rPr lang="en-US" dirty="0"/>
              <a:t>External behavior is incorrect</a:t>
            </a:r>
          </a:p>
          <a:p>
            <a:r>
              <a:rPr lang="en-US" b="1" dirty="0"/>
              <a:t>Fault:</a:t>
            </a:r>
            <a:r>
              <a:rPr lang="en-US" dirty="0"/>
              <a:t> Discrepancy in code that causes a failure.</a:t>
            </a:r>
          </a:p>
          <a:p>
            <a:r>
              <a:rPr lang="en-US" b="1" dirty="0"/>
              <a:t>Error: </a:t>
            </a:r>
            <a:r>
              <a:rPr lang="en-US" dirty="0"/>
              <a:t>Human mistake that caused fault</a:t>
            </a:r>
          </a:p>
        </p:txBody>
      </p:sp>
    </p:spTree>
    <p:extLst>
      <p:ext uri="{BB962C8B-B14F-4D97-AF65-F5344CB8AC3E}">
        <p14:creationId xmlns:p14="http://schemas.microsoft.com/office/powerpoint/2010/main" val="303561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Error vs. Fault vs. Failure (2)</a:t>
            </a:r>
          </a:p>
        </p:txBody>
      </p:sp>
      <p:sp>
        <p:nvSpPr>
          <p:cNvPr id="3" name="Content Placeholder 2"/>
          <p:cNvSpPr>
            <a:spLocks noGrp="1"/>
          </p:cNvSpPr>
          <p:nvPr>
            <p:ph idx="1"/>
          </p:nvPr>
        </p:nvSpPr>
        <p:spPr/>
        <p:txBody>
          <a:bodyPr>
            <a:normAutofit fontScale="92500" lnSpcReduction="20000"/>
          </a:bodyPr>
          <a:lstStyle/>
          <a:p>
            <a:r>
              <a:rPr lang="en-US" dirty="0"/>
              <a:t>Fault (defect, bug)</a:t>
            </a:r>
          </a:p>
          <a:p>
            <a:pPr lvl="1"/>
            <a:r>
              <a:rPr lang="en-US" dirty="0"/>
              <a:t>Abnormal condition that may cause a reduction in, or loss of, the capability of a functional unit to perform a required function</a:t>
            </a:r>
          </a:p>
          <a:p>
            <a:pPr marL="457200" lvl="1" indent="0">
              <a:buNone/>
            </a:pPr>
            <a:endParaRPr lang="en-US" dirty="0"/>
          </a:p>
          <a:p>
            <a:pPr lvl="1"/>
            <a:r>
              <a:rPr lang="en-US" dirty="0"/>
              <a:t>A fault is the cause of an error</a:t>
            </a:r>
          </a:p>
          <a:p>
            <a:r>
              <a:rPr lang="en-US" dirty="0"/>
              <a:t>Failure</a:t>
            </a:r>
          </a:p>
          <a:p>
            <a:pPr lvl="1"/>
            <a:r>
              <a:rPr lang="en-US" dirty="0"/>
              <a:t>The inability of a system to perform its required functions within specified performance requirements</a:t>
            </a:r>
          </a:p>
        </p:txBody>
      </p:sp>
    </p:spTree>
    <p:extLst>
      <p:ext uri="{BB962C8B-B14F-4D97-AF65-F5344CB8AC3E}">
        <p14:creationId xmlns:p14="http://schemas.microsoft.com/office/powerpoint/2010/main" val="390967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What </a:t>
            </a:r>
            <a:r>
              <a:rPr lang="en-US" dirty="0"/>
              <a:t>is Software Quality?</a:t>
            </a:r>
          </a:p>
        </p:txBody>
      </p:sp>
      <p:sp>
        <p:nvSpPr>
          <p:cNvPr id="3" name="Content Placeholder 2"/>
          <p:cNvSpPr>
            <a:spLocks noGrp="1"/>
          </p:cNvSpPr>
          <p:nvPr>
            <p:ph idx="1"/>
          </p:nvPr>
        </p:nvSpPr>
        <p:spPr/>
        <p:txBody>
          <a:bodyPr/>
          <a:lstStyle/>
          <a:p>
            <a:pPr>
              <a:lnSpc>
                <a:spcPct val="100000"/>
              </a:lnSpc>
            </a:pPr>
            <a:r>
              <a:rPr lang="en-US" dirty="0"/>
              <a:t>Definition found in IEEE Standard Glossary Of Software Engineering Terminology</a:t>
            </a:r>
          </a:p>
          <a:p>
            <a:pPr lvl="1">
              <a:lnSpc>
                <a:spcPct val="100000"/>
              </a:lnSpc>
            </a:pPr>
            <a:r>
              <a:rPr lang="en-US" dirty="0"/>
              <a:t>The degree to which a system, component, or process meets specified requirements</a:t>
            </a:r>
          </a:p>
          <a:p>
            <a:pPr lvl="1">
              <a:lnSpc>
                <a:spcPct val="100000"/>
              </a:lnSpc>
            </a:pPr>
            <a:r>
              <a:rPr lang="en-US" dirty="0"/>
              <a:t>The degree to which a system, component, or process meets customer or user needs or expectations</a:t>
            </a:r>
          </a:p>
          <a:p>
            <a:pPr>
              <a:lnSpc>
                <a:spcPct val="100000"/>
              </a:lnSpc>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96410">
            <a:off x="6115267" y="4847035"/>
            <a:ext cx="1474805" cy="1474805"/>
          </a:xfrm>
          <a:prstGeom prst="rect">
            <a:avLst/>
          </a:prstGeom>
        </p:spPr>
      </p:pic>
    </p:spTree>
    <p:extLst>
      <p:ext uri="{BB962C8B-B14F-4D97-AF65-F5344CB8AC3E}">
        <p14:creationId xmlns:p14="http://schemas.microsoft.com/office/powerpoint/2010/main" val="38309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10207" y="797964"/>
            <a:ext cx="5562600" cy="1143000"/>
          </a:xfrm>
        </p:spPr>
        <p:txBody>
          <a:bodyPr/>
          <a:lstStyle/>
          <a:p>
            <a:pPr algn="l"/>
            <a:r>
              <a:rPr lang="en-US" dirty="0"/>
              <a:t>Lesson Objectives</a:t>
            </a:r>
          </a:p>
        </p:txBody>
      </p:sp>
      <p:sp>
        <p:nvSpPr>
          <p:cNvPr id="4099" name="Rectangle 3"/>
          <p:cNvSpPr>
            <a:spLocks noGrp="1" noChangeArrowheads="1"/>
          </p:cNvSpPr>
          <p:nvPr>
            <p:ph idx="1"/>
          </p:nvPr>
        </p:nvSpPr>
        <p:spPr/>
        <p:txBody>
          <a:bodyPr/>
          <a:lstStyle/>
          <a:p>
            <a:pPr marL="514350" indent="-514350">
              <a:buNone/>
            </a:pPr>
            <a:endParaRPr lang="en-US" dirty="0"/>
          </a:p>
          <a:p>
            <a:pPr marL="514350" indent="-514350">
              <a:buNone/>
            </a:pPr>
            <a:r>
              <a:rPr lang="en-US" b="1" dirty="0"/>
              <a:t>Get to know:</a:t>
            </a:r>
          </a:p>
          <a:p>
            <a:pPr marL="514350" indent="-514350">
              <a:buFontTx/>
              <a:buChar char="-"/>
            </a:pPr>
            <a:r>
              <a:rPr lang="en-US" sz="2400" dirty="0"/>
              <a:t>Why is testing necessary?</a:t>
            </a:r>
          </a:p>
          <a:p>
            <a:pPr marL="514350" indent="-514350">
              <a:buFontTx/>
              <a:buChar char="-"/>
            </a:pPr>
            <a:r>
              <a:rPr lang="en-US" sz="2400" dirty="0"/>
              <a:t>What is testing?</a:t>
            </a:r>
          </a:p>
          <a:p>
            <a:pPr marL="514350" indent="-514350">
              <a:buFontTx/>
              <a:buChar char="-"/>
            </a:pPr>
            <a:r>
              <a:rPr lang="en-US" sz="2400" dirty="0"/>
              <a:t>What is a bug?</a:t>
            </a:r>
          </a:p>
          <a:p>
            <a:pPr marL="514350" indent="-514350">
              <a:buFontTx/>
              <a:buChar char="-"/>
            </a:pPr>
            <a:r>
              <a:rPr lang="en-US" sz="2400" dirty="0"/>
              <a:t>General testing principles</a:t>
            </a:r>
          </a:p>
          <a:p>
            <a:pPr marL="514350" indent="-514350">
              <a:buFontTx/>
              <a:buChar char="-"/>
            </a:pPr>
            <a:r>
              <a:rPr lang="en-US" sz="2400" dirty="0"/>
              <a:t>Fundamental test process</a:t>
            </a:r>
          </a:p>
          <a:p>
            <a:pPr marL="514350" indent="-514350">
              <a:buFontTx/>
              <a:buChar char="-"/>
            </a:pPr>
            <a:r>
              <a:rPr lang="en-US" sz="2400" dirty="0"/>
              <a:t>The psychology of testing</a:t>
            </a:r>
          </a:p>
          <a:p>
            <a:pPr marL="514350" indent="-514350">
              <a:buFontTx/>
              <a:buChar char="-"/>
            </a:pPr>
            <a:r>
              <a:rPr lang="en-US" sz="2400" dirty="0"/>
              <a:t>Responsibilities of software tester</a:t>
            </a:r>
          </a:p>
          <a:p>
            <a:pPr marL="514350" indent="-514350">
              <a:buNone/>
            </a:pPr>
            <a:endParaRPr lang="en-US" b="1" dirty="0"/>
          </a:p>
        </p:txBody>
      </p:sp>
      <p:pic>
        <p:nvPicPr>
          <p:cNvPr id="46083" name="Picture 3"/>
          <p:cNvPicPr>
            <a:picLocks noChangeAspect="1" noChangeArrowheads="1"/>
          </p:cNvPicPr>
          <p:nvPr/>
        </p:nvPicPr>
        <p:blipFill>
          <a:blip r:embed="rId3" cstate="print"/>
          <a:srcRect/>
          <a:stretch>
            <a:fillRect/>
          </a:stretch>
        </p:blipFill>
        <p:spPr bwMode="auto">
          <a:xfrm>
            <a:off x="6595899" y="1059902"/>
            <a:ext cx="2266950" cy="1762125"/>
          </a:xfrm>
          <a:prstGeom prst="rect">
            <a:avLst/>
          </a:prstGeom>
          <a:noFill/>
          <a:ln w="9525">
            <a:noFill/>
            <a:miter lim="800000"/>
            <a:headEnd/>
            <a:tailEnd/>
          </a:ln>
        </p:spPr>
      </p:pic>
    </p:spTree>
    <p:extLst>
      <p:ext uri="{BB962C8B-B14F-4D97-AF65-F5344CB8AC3E}">
        <p14:creationId xmlns:p14="http://schemas.microsoft.com/office/powerpoint/2010/main" val="2368892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Role of Testing</a:t>
            </a:r>
          </a:p>
        </p:txBody>
      </p:sp>
      <p:sp>
        <p:nvSpPr>
          <p:cNvPr id="3" name="Content Placeholder 2"/>
          <p:cNvSpPr>
            <a:spLocks noGrp="1"/>
          </p:cNvSpPr>
          <p:nvPr>
            <p:ph idx="1"/>
          </p:nvPr>
        </p:nvSpPr>
        <p:spPr/>
        <p:txBody>
          <a:bodyPr>
            <a:normAutofit lnSpcReduction="10000"/>
          </a:bodyPr>
          <a:lstStyle/>
          <a:p>
            <a:pPr>
              <a:lnSpc>
                <a:spcPct val="100000"/>
              </a:lnSpc>
            </a:pPr>
            <a:r>
              <a:rPr lang="en-US" dirty="0"/>
              <a:t>Role of testing in software development, maintenance and operations</a:t>
            </a:r>
          </a:p>
          <a:p>
            <a:pPr lvl="1">
              <a:lnSpc>
                <a:spcPct val="100000"/>
              </a:lnSpc>
            </a:pPr>
            <a:r>
              <a:rPr lang="en-US" dirty="0"/>
              <a:t>Reduce the risk of problems</a:t>
            </a:r>
          </a:p>
          <a:p>
            <a:pPr lvl="1">
              <a:lnSpc>
                <a:spcPct val="100000"/>
              </a:lnSpc>
            </a:pPr>
            <a:r>
              <a:rPr lang="en-US" dirty="0"/>
              <a:t>Reduce long-term defect-related costs</a:t>
            </a:r>
          </a:p>
          <a:p>
            <a:pPr lvl="1">
              <a:lnSpc>
                <a:spcPct val="100000"/>
              </a:lnSpc>
            </a:pPr>
            <a:r>
              <a:rPr lang="en-US" dirty="0"/>
              <a:t>Contribute to the quality of the software</a:t>
            </a:r>
          </a:p>
          <a:p>
            <a:pPr lvl="1">
              <a:lnSpc>
                <a:spcPct val="100000"/>
              </a:lnSpc>
            </a:pPr>
            <a:r>
              <a:rPr lang="en-US" dirty="0"/>
              <a:t>Help meeting standards:</a:t>
            </a:r>
          </a:p>
          <a:p>
            <a:pPr lvl="2">
              <a:lnSpc>
                <a:spcPct val="100000"/>
              </a:lnSpc>
            </a:pPr>
            <a:r>
              <a:rPr lang="en-US" dirty="0"/>
              <a:t>Contractual or legal requirements</a:t>
            </a:r>
          </a:p>
          <a:p>
            <a:pPr lvl="2">
              <a:lnSpc>
                <a:spcPct val="100000"/>
              </a:lnSpc>
            </a:pPr>
            <a:r>
              <a:rPr lang="en-US" dirty="0"/>
              <a:t>Industry-specific standards</a:t>
            </a:r>
          </a:p>
          <a:p>
            <a:pPr marL="649288" lvl="2" indent="0">
              <a:lnSpc>
                <a:spcPct val="100000"/>
              </a:lnSpc>
              <a:buNone/>
            </a:pPr>
            <a:endParaRPr lang="en-US" dirty="0"/>
          </a:p>
        </p:txBody>
      </p:sp>
    </p:spTree>
    <p:extLst>
      <p:ext uri="{BB962C8B-B14F-4D97-AF65-F5344CB8AC3E}">
        <p14:creationId xmlns:p14="http://schemas.microsoft.com/office/powerpoint/2010/main" val="1979609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Testing and Quality</a:t>
            </a:r>
          </a:p>
        </p:txBody>
      </p:sp>
      <p:sp>
        <p:nvSpPr>
          <p:cNvPr id="3" name="Content Placeholder 2"/>
          <p:cNvSpPr>
            <a:spLocks noGrp="1"/>
          </p:cNvSpPr>
          <p:nvPr>
            <p:ph idx="1"/>
          </p:nvPr>
        </p:nvSpPr>
        <p:spPr/>
        <p:txBody>
          <a:bodyPr/>
          <a:lstStyle/>
          <a:p>
            <a:pPr>
              <a:lnSpc>
                <a:spcPct val="100000"/>
              </a:lnSpc>
            </a:pPr>
            <a:r>
              <a:rPr lang="en-US" dirty="0"/>
              <a:t>Testing can give confidence in the quality of the software </a:t>
            </a:r>
            <a:r>
              <a:rPr lang="en-US" dirty="0">
                <a:solidFill>
                  <a:srgbClr val="FF0000"/>
                </a:solidFill>
              </a:rPr>
              <a:t>if it finds few or no defects</a:t>
            </a:r>
          </a:p>
          <a:p>
            <a:pPr>
              <a:lnSpc>
                <a:spcPct val="100000"/>
              </a:lnSpc>
            </a:pPr>
            <a:r>
              <a:rPr lang="en-US" dirty="0"/>
              <a:t>If defects are found, the quality increases when those </a:t>
            </a:r>
            <a:r>
              <a:rPr lang="en-US" dirty="0">
                <a:solidFill>
                  <a:srgbClr val="FF0000"/>
                </a:solidFill>
              </a:rPr>
              <a:t>defects are fixed</a:t>
            </a:r>
          </a:p>
          <a:p>
            <a:pPr>
              <a:lnSpc>
                <a:spcPct val="100000"/>
              </a:lnSpc>
            </a:pPr>
            <a:r>
              <a:rPr lang="en-US" dirty="0"/>
              <a:t>Lessons learnt from previous mistakes improve </a:t>
            </a:r>
            <a:r>
              <a:rPr lang="en-US" dirty="0">
                <a:solidFill>
                  <a:srgbClr val="FF0000"/>
                </a:solidFill>
              </a:rPr>
              <a:t>future performance</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1480" y="4020207"/>
            <a:ext cx="1798892" cy="1804888"/>
          </a:xfrm>
          <a:prstGeom prst="roundRect">
            <a:avLst>
              <a:gd name="adj" fmla="val 6667"/>
            </a:avLst>
          </a:prstGeom>
          <a:effectLst>
            <a:glow rad="101600">
              <a:schemeClr val="tx1">
                <a:alpha val="60000"/>
              </a:schemeClr>
            </a:glow>
          </a:effectLst>
        </p:spPr>
      </p:pic>
    </p:spTree>
    <p:extLst>
      <p:ext uri="{BB962C8B-B14F-4D97-AF65-F5344CB8AC3E}">
        <p14:creationId xmlns:p14="http://schemas.microsoft.com/office/powerpoint/2010/main" val="4128281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itle 362"/>
          <p:cNvSpPr>
            <a:spLocks noGrp="1"/>
          </p:cNvSpPr>
          <p:nvPr>
            <p:ph type="title"/>
          </p:nvPr>
        </p:nvSpPr>
        <p:spPr>
          <a:xfrm>
            <a:off x="254876" y="703155"/>
            <a:ext cx="8382000" cy="886396"/>
          </a:xfrm>
        </p:spPr>
        <p:txBody>
          <a:bodyPr>
            <a:normAutofit/>
          </a:bodyPr>
          <a:lstStyle/>
          <a:p>
            <a:pPr algn="ctr"/>
            <a:r>
              <a:rPr lang="en-US" sz="4400" dirty="0"/>
              <a:t>Two Spheres of Quality</a:t>
            </a:r>
          </a:p>
        </p:txBody>
      </p:sp>
      <p:sp>
        <p:nvSpPr>
          <p:cNvPr id="5" name="Oval 4"/>
          <p:cNvSpPr/>
          <p:nvPr/>
        </p:nvSpPr>
        <p:spPr bwMode="auto">
          <a:xfrm>
            <a:off x="4079286" y="2029968"/>
            <a:ext cx="3289530" cy="3151632"/>
          </a:xfrm>
          <a:prstGeom prst="ellipse">
            <a:avLst/>
          </a:prstGeom>
          <a:solidFill>
            <a:srgbClr val="1C2986">
              <a:lumMod val="60000"/>
              <a:lumOff val="40000"/>
              <a:alpha val="55000"/>
            </a:srgbClr>
          </a:solid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freezing" dir="t">
              <a:rot lat="0" lon="0" rev="4200000"/>
            </a:lightRig>
          </a:scene3d>
          <a:sp3d prstMaterial="softEdge">
            <a:bevelT w="1587500" h="1016000"/>
            <a:bevelB w="381000" h="381000"/>
          </a:sp3d>
        </p:spPr>
        <p:txBody>
          <a:bodyPr wrap="none" lIns="0" tIns="0" rIns="0" bIns="0" anchor="t" anchorCtr="0"/>
          <a:lstStyle/>
          <a:p>
            <a:pPr algn="ctr"/>
            <a:r>
              <a:rPr lang="en-US" sz="4000" spc="-151" dirty="0">
                <a:solidFill>
                  <a:srgbClr val="604878">
                    <a:lumMod val="40000"/>
                    <a:lumOff val="60000"/>
                  </a:srgbClr>
                </a:solidFill>
                <a:effectLst>
                  <a:outerShdw blurRad="63500" sx="102000" sy="102000" algn="ctr" rotWithShape="0">
                    <a:prstClr val="black">
                      <a:alpha val="40000"/>
                    </a:prstClr>
                  </a:outerShdw>
                </a:effectLst>
                <a:latin typeface="Segoe Light" pitchFamily="34" charset="0"/>
              </a:rPr>
              <a:t>Customer</a:t>
            </a:r>
          </a:p>
          <a:p>
            <a:pPr algn="ctr"/>
            <a:r>
              <a:rPr lang="en-US" sz="4000" spc="-151" dirty="0">
                <a:solidFill>
                  <a:srgbClr val="604878">
                    <a:lumMod val="40000"/>
                    <a:lumOff val="60000"/>
                  </a:srgbClr>
                </a:solidFill>
                <a:effectLst>
                  <a:outerShdw blurRad="63500" sx="102000" sy="102000" algn="ctr" rotWithShape="0">
                    <a:prstClr val="black">
                      <a:alpha val="40000"/>
                    </a:prstClr>
                  </a:outerShdw>
                </a:effectLst>
                <a:latin typeface="Segoe Light" pitchFamily="34" charset="0"/>
              </a:rPr>
              <a:t>Experience</a:t>
            </a:r>
          </a:p>
        </p:txBody>
      </p:sp>
      <p:sp>
        <p:nvSpPr>
          <p:cNvPr id="6" name="Oval 5"/>
          <p:cNvSpPr/>
          <p:nvPr/>
        </p:nvSpPr>
        <p:spPr bwMode="auto">
          <a:xfrm>
            <a:off x="1384271" y="1993392"/>
            <a:ext cx="3289530" cy="3151632"/>
          </a:xfrm>
          <a:prstGeom prst="ellipse">
            <a:avLst/>
          </a:prstGeom>
          <a:solidFill>
            <a:srgbClr val="1C2986">
              <a:lumMod val="60000"/>
              <a:lumOff val="40000"/>
              <a:alpha val="55000"/>
            </a:srgbClr>
          </a:solid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freezing" dir="t">
              <a:rot lat="0" lon="0" rev="4200000"/>
            </a:lightRig>
          </a:scene3d>
          <a:sp3d prstMaterial="softEdge">
            <a:bevelT w="1587500" h="1016000"/>
            <a:bevelB w="381000" h="381000"/>
          </a:sp3d>
        </p:spPr>
        <p:txBody>
          <a:bodyPr wrap="none" lIns="0" tIns="0" rIns="0" bIns="0" anchor="t" anchorCtr="0"/>
          <a:lstStyle/>
          <a:p>
            <a:pPr algn="ctr" defTabSz="1624834">
              <a:defRPr/>
            </a:pPr>
            <a:r>
              <a:rPr lang="en-US" sz="4000" spc="-151" dirty="0">
                <a:solidFill>
                  <a:srgbClr val="604878">
                    <a:lumMod val="40000"/>
                    <a:lumOff val="60000"/>
                  </a:srgbClr>
                </a:solidFill>
                <a:effectLst>
                  <a:outerShdw blurRad="63500" sx="102000" sy="102000" algn="ctr" rotWithShape="0">
                    <a:prstClr val="black">
                      <a:alpha val="40000"/>
                    </a:prstClr>
                  </a:outerShdw>
                </a:effectLst>
                <a:latin typeface="Segoe Light" pitchFamily="34" charset="0"/>
              </a:rPr>
              <a:t>Engineering</a:t>
            </a:r>
            <a:endParaRPr lang="en-US" sz="4300" spc="-151" dirty="0">
              <a:solidFill>
                <a:srgbClr val="604878">
                  <a:lumMod val="40000"/>
                  <a:lumOff val="60000"/>
                </a:srgbClr>
              </a:solidFill>
              <a:effectLst>
                <a:outerShdw blurRad="63500" sx="102000" sy="102000" algn="ctr" rotWithShape="0">
                  <a:prstClr val="black">
                    <a:alpha val="40000"/>
                  </a:prstClr>
                </a:outerShdw>
              </a:effectLst>
              <a:latin typeface="Segoe Light" pitchFamily="34" charset="0"/>
            </a:endParaRPr>
          </a:p>
        </p:txBody>
      </p:sp>
      <p:grpSp>
        <p:nvGrpSpPr>
          <p:cNvPr id="2" name="Group 26"/>
          <p:cNvGrpSpPr/>
          <p:nvPr/>
        </p:nvGrpSpPr>
        <p:grpSpPr>
          <a:xfrm>
            <a:off x="4868284" y="3657600"/>
            <a:ext cx="1659808" cy="1930400"/>
            <a:chOff x="264989" y="1320743"/>
            <a:chExt cx="4116611" cy="3590796"/>
          </a:xfrm>
        </p:grpSpPr>
        <p:pic>
          <p:nvPicPr>
            <p:cNvPr id="25" name="Picture 5" descr="C:\Users\arib\Pictures\Presentation Stuff\Screen Shots\PhotoSynth\M1-AA-Main%20nav%20bar.png"/>
            <p:cNvPicPr>
              <a:picLocks noChangeAspect="1" noChangeArrowheads="1"/>
            </p:cNvPicPr>
            <p:nvPr/>
          </p:nvPicPr>
          <p:blipFill>
            <a:blip r:embed="rId3" cstate="print"/>
            <a:srcRect b="3741"/>
            <a:stretch>
              <a:fillRect/>
            </a:stretch>
          </p:blipFill>
          <p:spPr bwMode="auto">
            <a:xfrm>
              <a:off x="264989" y="1320743"/>
              <a:ext cx="4116611" cy="3212826"/>
            </a:xfrm>
            <a:prstGeom prst="rect">
              <a:avLst/>
            </a:prstGeom>
            <a:noFill/>
            <a:effectLst>
              <a:outerShdw blurRad="76200" dir="13500000" sy="23000" kx="1200000" algn="br" rotWithShape="0">
                <a:prstClr val="black">
                  <a:alpha val="20000"/>
                </a:prstClr>
              </a:outerShdw>
              <a:reflection blurRad="6350" stA="52000" endA="300" endPos="35000" dir="5400000" sy="-100000" algn="bl" rotWithShape="0"/>
            </a:effectLst>
          </p:spPr>
        </p:pic>
        <p:pic>
          <p:nvPicPr>
            <p:cNvPr id="26" name="Picture 4" descr="\\showsrus\images\PRIVATE\DVD_ART34\Artwork_Imagery\Hardware Photos\Microsoft HW\Zune - Second Generation\Zune 2nd Generation 4 or 8GB red radio.png"/>
            <p:cNvPicPr>
              <a:picLocks noChangeAspect="1" noChangeArrowheads="1"/>
            </p:cNvPicPr>
            <p:nvPr/>
          </p:nvPicPr>
          <p:blipFill>
            <a:blip r:embed="rId4" cstate="print"/>
            <a:srcRect/>
            <a:stretch>
              <a:fillRect/>
            </a:stretch>
          </p:blipFill>
          <p:spPr bwMode="auto">
            <a:xfrm>
              <a:off x="3413256" y="2952751"/>
              <a:ext cx="887075" cy="1958788"/>
            </a:xfrm>
            <a:prstGeom prst="rect">
              <a:avLst/>
            </a:prstGeom>
            <a:noFill/>
            <a:effectLst>
              <a:outerShdw blurRad="76200" dir="13500000" sy="23000" kx="1200000" algn="br" rotWithShape="0">
                <a:prstClr val="black">
                  <a:alpha val="20000"/>
                </a:prstClr>
              </a:outerShdw>
              <a:reflection blurRad="6350" stA="52000" endA="300" endPos="35000" dir="5400000" sy="-100000" algn="bl" rotWithShape="0"/>
            </a:effectLst>
          </p:spPr>
        </p:pic>
      </p:grpSp>
      <p:grpSp>
        <p:nvGrpSpPr>
          <p:cNvPr id="3" name="Group 361"/>
          <p:cNvGrpSpPr/>
          <p:nvPr/>
        </p:nvGrpSpPr>
        <p:grpSpPr>
          <a:xfrm>
            <a:off x="1958963" y="2977897"/>
            <a:ext cx="1886175" cy="1975508"/>
            <a:chOff x="5845499" y="1944662"/>
            <a:chExt cx="2196256" cy="1725207"/>
          </a:xfrm>
        </p:grpSpPr>
        <p:grpSp>
          <p:nvGrpSpPr>
            <p:cNvPr id="4" name="Group 205"/>
            <p:cNvGrpSpPr/>
            <p:nvPr/>
          </p:nvGrpSpPr>
          <p:grpSpPr>
            <a:xfrm rot="1037045">
              <a:off x="5845499" y="1944662"/>
              <a:ext cx="2196256" cy="1725207"/>
              <a:chOff x="1054100" y="1901825"/>
              <a:chExt cx="4224338" cy="3124200"/>
            </a:xfrm>
            <a:gradFill>
              <a:gsLst>
                <a:gs pos="0">
                  <a:srgbClr val="FFFEFB"/>
                </a:gs>
                <a:gs pos="50000">
                  <a:srgbClr val="FFFFFF">
                    <a:alpha val="60000"/>
                  </a:srgbClr>
                </a:gs>
                <a:gs pos="100000">
                  <a:schemeClr val="accent1">
                    <a:tint val="23500"/>
                    <a:satMod val="160000"/>
                    <a:alpha val="0"/>
                  </a:schemeClr>
                </a:gs>
              </a:gsLst>
              <a:path path="circle">
                <a:fillToRect l="50000" t="50000" r="50000" b="50000"/>
              </a:path>
            </a:gradFill>
            <a:effectLst/>
          </p:grpSpPr>
          <p:sp>
            <p:nvSpPr>
              <p:cNvPr id="207" name="Freeform 95"/>
              <p:cNvSpPr>
                <a:spLocks noEditPoints="1"/>
              </p:cNvSpPr>
              <p:nvPr/>
            </p:nvSpPr>
            <p:spPr bwMode="auto">
              <a:xfrm>
                <a:off x="4856163" y="3398838"/>
                <a:ext cx="74613" cy="241300"/>
              </a:xfrm>
              <a:custGeom>
                <a:avLst/>
                <a:gdLst/>
                <a:ahLst/>
                <a:cxnLst>
                  <a:cxn ang="0">
                    <a:pos x="20" y="19"/>
                  </a:cxn>
                  <a:cxn ang="0">
                    <a:pos x="10" y="57"/>
                  </a:cxn>
                  <a:cxn ang="0">
                    <a:pos x="0" y="45"/>
                  </a:cxn>
                  <a:cxn ang="0">
                    <a:pos x="10" y="8"/>
                  </a:cxn>
                  <a:cxn ang="0">
                    <a:pos x="20" y="19"/>
                  </a:cxn>
                  <a:cxn ang="0">
                    <a:pos x="4" y="40"/>
                  </a:cxn>
                  <a:cxn ang="0">
                    <a:pos x="10" y="52"/>
                  </a:cxn>
                  <a:cxn ang="0">
                    <a:pos x="16" y="25"/>
                  </a:cxn>
                  <a:cxn ang="0">
                    <a:pos x="10" y="13"/>
                  </a:cxn>
                  <a:cxn ang="0">
                    <a:pos x="4" y="40"/>
                  </a:cxn>
                </a:cxnLst>
                <a:rect l="0" t="0" r="r" b="b"/>
                <a:pathLst>
                  <a:path w="20" h="64">
                    <a:moveTo>
                      <a:pt x="20" y="19"/>
                    </a:moveTo>
                    <a:cubicBezTo>
                      <a:pt x="20" y="35"/>
                      <a:pt x="16" y="49"/>
                      <a:pt x="10" y="57"/>
                    </a:cubicBezTo>
                    <a:cubicBezTo>
                      <a:pt x="4" y="64"/>
                      <a:pt x="0" y="61"/>
                      <a:pt x="0" y="45"/>
                    </a:cubicBezTo>
                    <a:cubicBezTo>
                      <a:pt x="0" y="29"/>
                      <a:pt x="4" y="15"/>
                      <a:pt x="10" y="8"/>
                    </a:cubicBezTo>
                    <a:cubicBezTo>
                      <a:pt x="16" y="0"/>
                      <a:pt x="20" y="4"/>
                      <a:pt x="20" y="19"/>
                    </a:cubicBezTo>
                    <a:close/>
                    <a:moveTo>
                      <a:pt x="4" y="40"/>
                    </a:moveTo>
                    <a:cubicBezTo>
                      <a:pt x="4" y="52"/>
                      <a:pt x="6" y="56"/>
                      <a:pt x="10" y="52"/>
                    </a:cubicBezTo>
                    <a:cubicBezTo>
                      <a:pt x="14" y="47"/>
                      <a:pt x="16" y="37"/>
                      <a:pt x="16" y="25"/>
                    </a:cubicBezTo>
                    <a:cubicBezTo>
                      <a:pt x="16" y="13"/>
                      <a:pt x="14" y="8"/>
                      <a:pt x="10" y="13"/>
                    </a:cubicBezTo>
                    <a:cubicBezTo>
                      <a:pt x="7" y="17"/>
                      <a:pt x="4" y="27"/>
                      <a:pt x="4" y="40"/>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08" name="Freeform 96"/>
              <p:cNvSpPr>
                <a:spLocks/>
              </p:cNvSpPr>
              <p:nvPr/>
            </p:nvSpPr>
            <p:spPr bwMode="auto">
              <a:xfrm>
                <a:off x="4949825" y="3305175"/>
                <a:ext cx="33338" cy="195263"/>
              </a:xfrm>
              <a:custGeom>
                <a:avLst/>
                <a:gdLst/>
                <a:ahLst/>
                <a:cxnLst>
                  <a:cxn ang="0">
                    <a:pos x="14" y="26"/>
                  </a:cxn>
                  <a:cxn ang="0">
                    <a:pos x="14" y="26"/>
                  </a:cxn>
                  <a:cxn ang="0">
                    <a:pos x="3" y="55"/>
                  </a:cxn>
                  <a:cxn ang="0">
                    <a:pos x="0" y="45"/>
                  </a:cxn>
                  <a:cxn ang="0">
                    <a:pos x="14" y="12"/>
                  </a:cxn>
                  <a:cxn ang="0">
                    <a:pos x="21" y="0"/>
                  </a:cxn>
                  <a:cxn ang="0">
                    <a:pos x="21" y="112"/>
                  </a:cxn>
                  <a:cxn ang="0">
                    <a:pos x="14" y="123"/>
                  </a:cxn>
                  <a:cxn ang="0">
                    <a:pos x="14" y="26"/>
                  </a:cxn>
                </a:cxnLst>
                <a:rect l="0" t="0" r="r" b="b"/>
                <a:pathLst>
                  <a:path w="21" h="123">
                    <a:moveTo>
                      <a:pt x="14" y="26"/>
                    </a:moveTo>
                    <a:lnTo>
                      <a:pt x="14" y="26"/>
                    </a:lnTo>
                    <a:lnTo>
                      <a:pt x="3" y="55"/>
                    </a:lnTo>
                    <a:lnTo>
                      <a:pt x="0" y="45"/>
                    </a:lnTo>
                    <a:lnTo>
                      <a:pt x="14" y="12"/>
                    </a:lnTo>
                    <a:lnTo>
                      <a:pt x="21" y="0"/>
                    </a:lnTo>
                    <a:lnTo>
                      <a:pt x="21" y="112"/>
                    </a:lnTo>
                    <a:lnTo>
                      <a:pt x="14" y="123"/>
                    </a:lnTo>
                    <a:lnTo>
                      <a:pt x="14" y="26"/>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09" name="Freeform 97"/>
              <p:cNvSpPr>
                <a:spLocks noEditPoints="1"/>
              </p:cNvSpPr>
              <p:nvPr/>
            </p:nvSpPr>
            <p:spPr bwMode="auto">
              <a:xfrm>
                <a:off x="5018088" y="3170238"/>
                <a:ext cx="63500" cy="244475"/>
              </a:xfrm>
              <a:custGeom>
                <a:avLst/>
                <a:gdLst/>
                <a:ahLst/>
                <a:cxnLst>
                  <a:cxn ang="0">
                    <a:pos x="17" y="19"/>
                  </a:cxn>
                  <a:cxn ang="0">
                    <a:pos x="9" y="57"/>
                  </a:cxn>
                  <a:cxn ang="0">
                    <a:pos x="0" y="46"/>
                  </a:cxn>
                  <a:cxn ang="0">
                    <a:pos x="9" y="8"/>
                  </a:cxn>
                  <a:cxn ang="0">
                    <a:pos x="17" y="19"/>
                  </a:cxn>
                  <a:cxn ang="0">
                    <a:pos x="4" y="41"/>
                  </a:cxn>
                  <a:cxn ang="0">
                    <a:pos x="9" y="52"/>
                  </a:cxn>
                  <a:cxn ang="0">
                    <a:pos x="14" y="24"/>
                  </a:cxn>
                  <a:cxn ang="0">
                    <a:pos x="9" y="13"/>
                  </a:cxn>
                  <a:cxn ang="0">
                    <a:pos x="4" y="41"/>
                  </a:cxn>
                </a:cxnLst>
                <a:rect l="0" t="0" r="r" b="b"/>
                <a:pathLst>
                  <a:path w="17" h="65">
                    <a:moveTo>
                      <a:pt x="17" y="19"/>
                    </a:moveTo>
                    <a:cubicBezTo>
                      <a:pt x="17" y="34"/>
                      <a:pt x="14" y="48"/>
                      <a:pt x="9" y="57"/>
                    </a:cubicBezTo>
                    <a:cubicBezTo>
                      <a:pt x="4" y="65"/>
                      <a:pt x="1" y="62"/>
                      <a:pt x="0" y="46"/>
                    </a:cubicBezTo>
                    <a:cubicBezTo>
                      <a:pt x="0" y="31"/>
                      <a:pt x="4" y="16"/>
                      <a:pt x="9" y="8"/>
                    </a:cubicBezTo>
                    <a:cubicBezTo>
                      <a:pt x="14" y="0"/>
                      <a:pt x="17" y="4"/>
                      <a:pt x="17" y="19"/>
                    </a:cubicBezTo>
                    <a:close/>
                    <a:moveTo>
                      <a:pt x="4" y="41"/>
                    </a:moveTo>
                    <a:cubicBezTo>
                      <a:pt x="4" y="53"/>
                      <a:pt x="6" y="57"/>
                      <a:pt x="9" y="52"/>
                    </a:cubicBezTo>
                    <a:cubicBezTo>
                      <a:pt x="12" y="46"/>
                      <a:pt x="14" y="36"/>
                      <a:pt x="14" y="24"/>
                    </a:cubicBezTo>
                    <a:cubicBezTo>
                      <a:pt x="14" y="13"/>
                      <a:pt x="12" y="8"/>
                      <a:pt x="9" y="13"/>
                    </a:cubicBezTo>
                    <a:cubicBezTo>
                      <a:pt x="6" y="18"/>
                      <a:pt x="4" y="28"/>
                      <a:pt x="4" y="41"/>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10" name="Freeform 98"/>
              <p:cNvSpPr>
                <a:spLocks/>
              </p:cNvSpPr>
              <p:nvPr/>
            </p:nvSpPr>
            <p:spPr bwMode="auto">
              <a:xfrm>
                <a:off x="5100638" y="3068638"/>
                <a:ext cx="25400" cy="195263"/>
              </a:xfrm>
              <a:custGeom>
                <a:avLst/>
                <a:gdLst/>
                <a:ahLst/>
                <a:cxnLst>
                  <a:cxn ang="0">
                    <a:pos x="9" y="26"/>
                  </a:cxn>
                  <a:cxn ang="0">
                    <a:pos x="9" y="26"/>
                  </a:cxn>
                  <a:cxn ang="0">
                    <a:pos x="0" y="54"/>
                  </a:cxn>
                  <a:cxn ang="0">
                    <a:pos x="0" y="45"/>
                  </a:cxn>
                  <a:cxn ang="0">
                    <a:pos x="12" y="12"/>
                  </a:cxn>
                  <a:cxn ang="0">
                    <a:pos x="16" y="0"/>
                  </a:cxn>
                  <a:cxn ang="0">
                    <a:pos x="16" y="111"/>
                  </a:cxn>
                  <a:cxn ang="0">
                    <a:pos x="9" y="123"/>
                  </a:cxn>
                  <a:cxn ang="0">
                    <a:pos x="9" y="26"/>
                  </a:cxn>
                </a:cxnLst>
                <a:rect l="0" t="0" r="r" b="b"/>
                <a:pathLst>
                  <a:path w="16" h="123">
                    <a:moveTo>
                      <a:pt x="9" y="26"/>
                    </a:moveTo>
                    <a:lnTo>
                      <a:pt x="9" y="26"/>
                    </a:lnTo>
                    <a:lnTo>
                      <a:pt x="0" y="54"/>
                    </a:lnTo>
                    <a:lnTo>
                      <a:pt x="0" y="45"/>
                    </a:lnTo>
                    <a:lnTo>
                      <a:pt x="12" y="12"/>
                    </a:lnTo>
                    <a:lnTo>
                      <a:pt x="16" y="0"/>
                    </a:lnTo>
                    <a:lnTo>
                      <a:pt x="16" y="111"/>
                    </a:lnTo>
                    <a:lnTo>
                      <a:pt x="9" y="123"/>
                    </a:lnTo>
                    <a:lnTo>
                      <a:pt x="9" y="26"/>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11" name="Freeform 99"/>
              <p:cNvSpPr>
                <a:spLocks noEditPoints="1"/>
              </p:cNvSpPr>
              <p:nvPr/>
            </p:nvSpPr>
            <p:spPr bwMode="auto">
              <a:xfrm>
                <a:off x="5156200" y="2921000"/>
                <a:ext cx="46038" cy="249238"/>
              </a:xfrm>
              <a:custGeom>
                <a:avLst/>
                <a:gdLst/>
                <a:ahLst/>
                <a:cxnLst>
                  <a:cxn ang="0">
                    <a:pos x="12" y="18"/>
                  </a:cxn>
                  <a:cxn ang="0">
                    <a:pos x="6" y="58"/>
                  </a:cxn>
                  <a:cxn ang="0">
                    <a:pos x="0" y="48"/>
                  </a:cxn>
                  <a:cxn ang="0">
                    <a:pos x="6" y="9"/>
                  </a:cxn>
                  <a:cxn ang="0">
                    <a:pos x="12" y="18"/>
                  </a:cxn>
                  <a:cxn ang="0">
                    <a:pos x="2" y="42"/>
                  </a:cxn>
                  <a:cxn ang="0">
                    <a:pos x="6" y="53"/>
                  </a:cxn>
                  <a:cxn ang="0">
                    <a:pos x="10" y="24"/>
                  </a:cxn>
                  <a:cxn ang="0">
                    <a:pos x="6" y="14"/>
                  </a:cxn>
                  <a:cxn ang="0">
                    <a:pos x="2" y="42"/>
                  </a:cxn>
                </a:cxnLst>
                <a:rect l="0" t="0" r="r" b="b"/>
                <a:pathLst>
                  <a:path w="12" h="66">
                    <a:moveTo>
                      <a:pt x="12" y="18"/>
                    </a:moveTo>
                    <a:cubicBezTo>
                      <a:pt x="12" y="34"/>
                      <a:pt x="10" y="48"/>
                      <a:pt x="6" y="58"/>
                    </a:cubicBezTo>
                    <a:cubicBezTo>
                      <a:pt x="2" y="66"/>
                      <a:pt x="0" y="63"/>
                      <a:pt x="0" y="48"/>
                    </a:cubicBezTo>
                    <a:cubicBezTo>
                      <a:pt x="0" y="32"/>
                      <a:pt x="2" y="17"/>
                      <a:pt x="6" y="9"/>
                    </a:cubicBezTo>
                    <a:cubicBezTo>
                      <a:pt x="10" y="0"/>
                      <a:pt x="12" y="3"/>
                      <a:pt x="12" y="18"/>
                    </a:cubicBezTo>
                    <a:close/>
                    <a:moveTo>
                      <a:pt x="2" y="42"/>
                    </a:moveTo>
                    <a:cubicBezTo>
                      <a:pt x="2" y="54"/>
                      <a:pt x="4" y="58"/>
                      <a:pt x="6" y="53"/>
                    </a:cubicBezTo>
                    <a:cubicBezTo>
                      <a:pt x="8" y="47"/>
                      <a:pt x="10" y="36"/>
                      <a:pt x="10" y="24"/>
                    </a:cubicBezTo>
                    <a:cubicBezTo>
                      <a:pt x="10" y="13"/>
                      <a:pt x="8" y="8"/>
                      <a:pt x="6" y="14"/>
                    </a:cubicBezTo>
                    <a:cubicBezTo>
                      <a:pt x="4" y="19"/>
                      <a:pt x="2" y="29"/>
                      <a:pt x="2" y="42"/>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12" name="Freeform 100"/>
              <p:cNvSpPr>
                <a:spLocks/>
              </p:cNvSpPr>
              <p:nvPr/>
            </p:nvSpPr>
            <p:spPr bwMode="auto">
              <a:xfrm>
                <a:off x="5213350" y="2811463"/>
                <a:ext cx="19050" cy="196850"/>
              </a:xfrm>
              <a:custGeom>
                <a:avLst/>
                <a:gdLst/>
                <a:ahLst/>
                <a:cxnLst>
                  <a:cxn ang="0">
                    <a:pos x="7" y="29"/>
                  </a:cxn>
                  <a:cxn ang="0">
                    <a:pos x="7" y="29"/>
                  </a:cxn>
                  <a:cxn ang="0">
                    <a:pos x="2" y="57"/>
                  </a:cxn>
                  <a:cxn ang="0">
                    <a:pos x="0" y="48"/>
                  </a:cxn>
                  <a:cxn ang="0">
                    <a:pos x="9" y="12"/>
                  </a:cxn>
                  <a:cxn ang="0">
                    <a:pos x="12" y="0"/>
                  </a:cxn>
                  <a:cxn ang="0">
                    <a:pos x="12" y="112"/>
                  </a:cxn>
                  <a:cxn ang="0">
                    <a:pos x="7" y="124"/>
                  </a:cxn>
                  <a:cxn ang="0">
                    <a:pos x="7" y="29"/>
                  </a:cxn>
                </a:cxnLst>
                <a:rect l="0" t="0" r="r" b="b"/>
                <a:pathLst>
                  <a:path w="12" h="124">
                    <a:moveTo>
                      <a:pt x="7" y="29"/>
                    </a:moveTo>
                    <a:lnTo>
                      <a:pt x="7" y="29"/>
                    </a:lnTo>
                    <a:lnTo>
                      <a:pt x="2" y="57"/>
                    </a:lnTo>
                    <a:lnTo>
                      <a:pt x="0" y="48"/>
                    </a:lnTo>
                    <a:lnTo>
                      <a:pt x="9" y="12"/>
                    </a:lnTo>
                    <a:lnTo>
                      <a:pt x="12" y="0"/>
                    </a:lnTo>
                    <a:lnTo>
                      <a:pt x="12" y="112"/>
                    </a:lnTo>
                    <a:lnTo>
                      <a:pt x="7" y="124"/>
                    </a:lnTo>
                    <a:lnTo>
                      <a:pt x="7" y="2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13" name="Freeform 101"/>
              <p:cNvSpPr>
                <a:spLocks noEditPoints="1"/>
              </p:cNvSpPr>
              <p:nvPr/>
            </p:nvSpPr>
            <p:spPr bwMode="auto">
              <a:xfrm>
                <a:off x="5251450" y="2654300"/>
                <a:ext cx="22225" cy="252413"/>
              </a:xfrm>
              <a:custGeom>
                <a:avLst/>
                <a:gdLst/>
                <a:ahLst/>
                <a:cxnLst>
                  <a:cxn ang="0">
                    <a:pos x="6" y="18"/>
                  </a:cxn>
                  <a:cxn ang="0">
                    <a:pos x="3" y="58"/>
                  </a:cxn>
                  <a:cxn ang="0">
                    <a:pos x="0" y="50"/>
                  </a:cxn>
                  <a:cxn ang="0">
                    <a:pos x="3" y="9"/>
                  </a:cxn>
                  <a:cxn ang="0">
                    <a:pos x="6" y="18"/>
                  </a:cxn>
                  <a:cxn ang="0">
                    <a:pos x="1" y="43"/>
                  </a:cxn>
                  <a:cxn ang="0">
                    <a:pos x="3" y="53"/>
                  </a:cxn>
                  <a:cxn ang="0">
                    <a:pos x="5" y="24"/>
                  </a:cxn>
                  <a:cxn ang="0">
                    <a:pos x="3" y="14"/>
                  </a:cxn>
                  <a:cxn ang="0">
                    <a:pos x="1" y="43"/>
                  </a:cxn>
                </a:cxnLst>
                <a:rect l="0" t="0" r="r" b="b"/>
                <a:pathLst>
                  <a:path w="6" h="67">
                    <a:moveTo>
                      <a:pt x="6" y="18"/>
                    </a:moveTo>
                    <a:cubicBezTo>
                      <a:pt x="6" y="34"/>
                      <a:pt x="5" y="48"/>
                      <a:pt x="3" y="58"/>
                    </a:cubicBezTo>
                    <a:cubicBezTo>
                      <a:pt x="1" y="67"/>
                      <a:pt x="0" y="65"/>
                      <a:pt x="0" y="50"/>
                    </a:cubicBezTo>
                    <a:cubicBezTo>
                      <a:pt x="0" y="34"/>
                      <a:pt x="1" y="19"/>
                      <a:pt x="3" y="9"/>
                    </a:cubicBezTo>
                    <a:cubicBezTo>
                      <a:pt x="5" y="0"/>
                      <a:pt x="6" y="3"/>
                      <a:pt x="6" y="18"/>
                    </a:cubicBezTo>
                    <a:close/>
                    <a:moveTo>
                      <a:pt x="1" y="43"/>
                    </a:moveTo>
                    <a:cubicBezTo>
                      <a:pt x="1" y="56"/>
                      <a:pt x="2" y="59"/>
                      <a:pt x="3" y="53"/>
                    </a:cubicBezTo>
                    <a:cubicBezTo>
                      <a:pt x="4" y="47"/>
                      <a:pt x="5" y="36"/>
                      <a:pt x="5" y="24"/>
                    </a:cubicBezTo>
                    <a:cubicBezTo>
                      <a:pt x="5" y="13"/>
                      <a:pt x="4" y="8"/>
                      <a:pt x="3" y="14"/>
                    </a:cubicBezTo>
                    <a:cubicBezTo>
                      <a:pt x="2" y="20"/>
                      <a:pt x="1" y="31"/>
                      <a:pt x="1" y="43"/>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14" name="Freeform 102"/>
              <p:cNvSpPr>
                <a:spLocks/>
              </p:cNvSpPr>
              <p:nvPr/>
            </p:nvSpPr>
            <p:spPr bwMode="auto">
              <a:xfrm>
                <a:off x="5276850" y="2536825"/>
                <a:ext cx="1588" cy="200025"/>
              </a:xfrm>
              <a:custGeom>
                <a:avLst/>
                <a:gdLst/>
                <a:ahLst/>
                <a:cxnLst>
                  <a:cxn ang="0">
                    <a:pos x="0" y="29"/>
                  </a:cxn>
                  <a:cxn ang="0">
                    <a:pos x="0" y="29"/>
                  </a:cxn>
                  <a:cxn ang="0">
                    <a:pos x="0" y="60"/>
                  </a:cxn>
                  <a:cxn ang="0">
                    <a:pos x="0" y="50"/>
                  </a:cxn>
                  <a:cxn ang="0">
                    <a:pos x="0" y="12"/>
                  </a:cxn>
                  <a:cxn ang="0">
                    <a:pos x="0" y="0"/>
                  </a:cxn>
                  <a:cxn ang="0">
                    <a:pos x="0" y="112"/>
                  </a:cxn>
                  <a:cxn ang="0">
                    <a:pos x="0" y="126"/>
                  </a:cxn>
                  <a:cxn ang="0">
                    <a:pos x="0" y="29"/>
                  </a:cxn>
                </a:cxnLst>
                <a:rect l="0" t="0" r="r" b="b"/>
                <a:pathLst>
                  <a:path h="126">
                    <a:moveTo>
                      <a:pt x="0" y="29"/>
                    </a:moveTo>
                    <a:lnTo>
                      <a:pt x="0" y="29"/>
                    </a:lnTo>
                    <a:lnTo>
                      <a:pt x="0" y="60"/>
                    </a:lnTo>
                    <a:lnTo>
                      <a:pt x="0" y="50"/>
                    </a:lnTo>
                    <a:lnTo>
                      <a:pt x="0" y="12"/>
                    </a:lnTo>
                    <a:lnTo>
                      <a:pt x="0" y="0"/>
                    </a:lnTo>
                    <a:lnTo>
                      <a:pt x="0" y="112"/>
                    </a:lnTo>
                    <a:lnTo>
                      <a:pt x="0" y="126"/>
                    </a:lnTo>
                    <a:lnTo>
                      <a:pt x="0" y="2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15" name="Freeform 103"/>
              <p:cNvSpPr>
                <a:spLocks noEditPoints="1"/>
              </p:cNvSpPr>
              <p:nvPr/>
            </p:nvSpPr>
            <p:spPr bwMode="auto">
              <a:xfrm>
                <a:off x="5254625" y="2374900"/>
                <a:ext cx="22225" cy="257175"/>
              </a:xfrm>
              <a:custGeom>
                <a:avLst/>
                <a:gdLst/>
                <a:ahLst/>
                <a:cxnLst>
                  <a:cxn ang="0">
                    <a:pos x="3" y="10"/>
                  </a:cxn>
                  <a:cxn ang="0">
                    <a:pos x="6" y="50"/>
                  </a:cxn>
                  <a:cxn ang="0">
                    <a:pos x="3" y="59"/>
                  </a:cxn>
                  <a:cxn ang="0">
                    <a:pos x="0" y="18"/>
                  </a:cxn>
                  <a:cxn ang="0">
                    <a:pos x="3" y="10"/>
                  </a:cxn>
                  <a:cxn ang="0">
                    <a:pos x="3" y="15"/>
                  </a:cxn>
                  <a:cxn ang="0">
                    <a:pos x="2" y="25"/>
                  </a:cxn>
                  <a:cxn ang="0">
                    <a:pos x="3" y="54"/>
                  </a:cxn>
                  <a:cxn ang="0">
                    <a:pos x="5" y="44"/>
                  </a:cxn>
                  <a:cxn ang="0">
                    <a:pos x="3" y="15"/>
                  </a:cxn>
                </a:cxnLst>
                <a:rect l="0" t="0" r="r" b="b"/>
                <a:pathLst>
                  <a:path w="6" h="68">
                    <a:moveTo>
                      <a:pt x="3" y="10"/>
                    </a:moveTo>
                    <a:cubicBezTo>
                      <a:pt x="5" y="19"/>
                      <a:pt x="6" y="34"/>
                      <a:pt x="6" y="50"/>
                    </a:cubicBezTo>
                    <a:cubicBezTo>
                      <a:pt x="6" y="65"/>
                      <a:pt x="5" y="68"/>
                      <a:pt x="3" y="59"/>
                    </a:cubicBezTo>
                    <a:cubicBezTo>
                      <a:pt x="1" y="49"/>
                      <a:pt x="0" y="34"/>
                      <a:pt x="0" y="18"/>
                    </a:cubicBezTo>
                    <a:cubicBezTo>
                      <a:pt x="0" y="3"/>
                      <a:pt x="1" y="0"/>
                      <a:pt x="3" y="10"/>
                    </a:cubicBezTo>
                    <a:close/>
                    <a:moveTo>
                      <a:pt x="3" y="15"/>
                    </a:moveTo>
                    <a:cubicBezTo>
                      <a:pt x="2" y="9"/>
                      <a:pt x="2" y="13"/>
                      <a:pt x="2" y="25"/>
                    </a:cubicBezTo>
                    <a:cubicBezTo>
                      <a:pt x="2" y="37"/>
                      <a:pt x="2" y="47"/>
                      <a:pt x="3" y="54"/>
                    </a:cubicBezTo>
                    <a:cubicBezTo>
                      <a:pt x="4" y="59"/>
                      <a:pt x="5" y="56"/>
                      <a:pt x="5" y="44"/>
                    </a:cubicBezTo>
                    <a:cubicBezTo>
                      <a:pt x="5" y="31"/>
                      <a:pt x="4" y="20"/>
                      <a:pt x="3" y="15"/>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16" name="Freeform 104"/>
              <p:cNvSpPr>
                <a:spLocks/>
              </p:cNvSpPr>
              <p:nvPr/>
            </p:nvSpPr>
            <p:spPr bwMode="auto">
              <a:xfrm>
                <a:off x="5221288" y="2266950"/>
                <a:ext cx="22225" cy="198438"/>
              </a:xfrm>
              <a:custGeom>
                <a:avLst/>
                <a:gdLst/>
                <a:ahLst/>
                <a:cxnLst>
                  <a:cxn ang="0">
                    <a:pos x="4" y="125"/>
                  </a:cxn>
                  <a:cxn ang="0">
                    <a:pos x="0" y="111"/>
                  </a:cxn>
                  <a:cxn ang="0">
                    <a:pos x="0" y="0"/>
                  </a:cxn>
                  <a:cxn ang="0">
                    <a:pos x="4" y="11"/>
                  </a:cxn>
                  <a:cxn ang="0">
                    <a:pos x="14" y="47"/>
                  </a:cxn>
                  <a:cxn ang="0">
                    <a:pos x="12" y="57"/>
                  </a:cxn>
                  <a:cxn ang="0">
                    <a:pos x="4" y="28"/>
                  </a:cxn>
                  <a:cxn ang="0">
                    <a:pos x="4" y="28"/>
                  </a:cxn>
                  <a:cxn ang="0">
                    <a:pos x="4" y="125"/>
                  </a:cxn>
                </a:cxnLst>
                <a:rect l="0" t="0" r="r" b="b"/>
                <a:pathLst>
                  <a:path w="14" h="125">
                    <a:moveTo>
                      <a:pt x="4" y="125"/>
                    </a:moveTo>
                    <a:lnTo>
                      <a:pt x="0" y="111"/>
                    </a:lnTo>
                    <a:lnTo>
                      <a:pt x="0" y="0"/>
                    </a:lnTo>
                    <a:lnTo>
                      <a:pt x="4" y="11"/>
                    </a:lnTo>
                    <a:lnTo>
                      <a:pt x="14" y="47"/>
                    </a:lnTo>
                    <a:lnTo>
                      <a:pt x="12" y="57"/>
                    </a:lnTo>
                    <a:lnTo>
                      <a:pt x="4" y="28"/>
                    </a:lnTo>
                    <a:lnTo>
                      <a:pt x="4" y="28"/>
                    </a:lnTo>
                    <a:lnTo>
                      <a:pt x="4" y="125"/>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17" name="Freeform 105"/>
              <p:cNvSpPr>
                <a:spLocks noEditPoints="1"/>
              </p:cNvSpPr>
              <p:nvPr/>
            </p:nvSpPr>
            <p:spPr bwMode="auto">
              <a:xfrm>
                <a:off x="5114925" y="2135188"/>
                <a:ext cx="76200" cy="236538"/>
              </a:xfrm>
              <a:custGeom>
                <a:avLst/>
                <a:gdLst/>
                <a:ahLst/>
                <a:cxnLst>
                  <a:cxn ang="0">
                    <a:pos x="10" y="7"/>
                  </a:cxn>
                  <a:cxn ang="0">
                    <a:pos x="20" y="44"/>
                  </a:cxn>
                  <a:cxn ang="0">
                    <a:pos x="10" y="56"/>
                  </a:cxn>
                  <a:cxn ang="0">
                    <a:pos x="0" y="19"/>
                  </a:cxn>
                  <a:cxn ang="0">
                    <a:pos x="10" y="7"/>
                  </a:cxn>
                  <a:cxn ang="0">
                    <a:pos x="10" y="12"/>
                  </a:cxn>
                  <a:cxn ang="0">
                    <a:pos x="4" y="24"/>
                  </a:cxn>
                  <a:cxn ang="0">
                    <a:pos x="10" y="51"/>
                  </a:cxn>
                  <a:cxn ang="0">
                    <a:pos x="16" y="39"/>
                  </a:cxn>
                  <a:cxn ang="0">
                    <a:pos x="10" y="12"/>
                  </a:cxn>
                </a:cxnLst>
                <a:rect l="0" t="0" r="r" b="b"/>
                <a:pathLst>
                  <a:path w="20" h="63">
                    <a:moveTo>
                      <a:pt x="10" y="7"/>
                    </a:moveTo>
                    <a:cubicBezTo>
                      <a:pt x="16" y="15"/>
                      <a:pt x="20" y="28"/>
                      <a:pt x="20" y="44"/>
                    </a:cubicBezTo>
                    <a:cubicBezTo>
                      <a:pt x="20" y="60"/>
                      <a:pt x="16" y="63"/>
                      <a:pt x="10" y="56"/>
                    </a:cubicBezTo>
                    <a:cubicBezTo>
                      <a:pt x="4" y="48"/>
                      <a:pt x="0" y="35"/>
                      <a:pt x="0" y="19"/>
                    </a:cubicBezTo>
                    <a:cubicBezTo>
                      <a:pt x="0" y="4"/>
                      <a:pt x="4" y="0"/>
                      <a:pt x="10" y="7"/>
                    </a:cubicBezTo>
                    <a:close/>
                    <a:moveTo>
                      <a:pt x="10" y="12"/>
                    </a:moveTo>
                    <a:cubicBezTo>
                      <a:pt x="6" y="7"/>
                      <a:pt x="4" y="13"/>
                      <a:pt x="4" y="24"/>
                    </a:cubicBezTo>
                    <a:cubicBezTo>
                      <a:pt x="4" y="36"/>
                      <a:pt x="6" y="46"/>
                      <a:pt x="10" y="51"/>
                    </a:cubicBezTo>
                    <a:cubicBezTo>
                      <a:pt x="14" y="56"/>
                      <a:pt x="16" y="51"/>
                      <a:pt x="16" y="39"/>
                    </a:cubicBezTo>
                    <a:cubicBezTo>
                      <a:pt x="16" y="27"/>
                      <a:pt x="14" y="17"/>
                      <a:pt x="10" y="12"/>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18" name="Freeform 106"/>
              <p:cNvSpPr>
                <a:spLocks/>
              </p:cNvSpPr>
              <p:nvPr/>
            </p:nvSpPr>
            <p:spPr bwMode="auto">
              <a:xfrm>
                <a:off x="5040313" y="2058988"/>
                <a:ext cx="44450" cy="192088"/>
              </a:xfrm>
              <a:custGeom>
                <a:avLst/>
                <a:gdLst/>
                <a:ahLst/>
                <a:cxnLst>
                  <a:cxn ang="0">
                    <a:pos x="12" y="121"/>
                  </a:cxn>
                  <a:cxn ang="0">
                    <a:pos x="0" y="112"/>
                  </a:cxn>
                  <a:cxn ang="0">
                    <a:pos x="0" y="0"/>
                  </a:cxn>
                  <a:cxn ang="0">
                    <a:pos x="9" y="7"/>
                  </a:cxn>
                  <a:cxn ang="0">
                    <a:pos x="28" y="36"/>
                  </a:cxn>
                  <a:cxn ang="0">
                    <a:pos x="26" y="45"/>
                  </a:cxn>
                  <a:cxn ang="0">
                    <a:pos x="12" y="24"/>
                  </a:cxn>
                  <a:cxn ang="0">
                    <a:pos x="12" y="24"/>
                  </a:cxn>
                  <a:cxn ang="0">
                    <a:pos x="12" y="121"/>
                  </a:cxn>
                </a:cxnLst>
                <a:rect l="0" t="0" r="r" b="b"/>
                <a:pathLst>
                  <a:path w="28" h="121">
                    <a:moveTo>
                      <a:pt x="12" y="121"/>
                    </a:moveTo>
                    <a:lnTo>
                      <a:pt x="0" y="112"/>
                    </a:lnTo>
                    <a:lnTo>
                      <a:pt x="0" y="0"/>
                    </a:lnTo>
                    <a:lnTo>
                      <a:pt x="9" y="7"/>
                    </a:lnTo>
                    <a:lnTo>
                      <a:pt x="28" y="36"/>
                    </a:lnTo>
                    <a:lnTo>
                      <a:pt x="26" y="45"/>
                    </a:lnTo>
                    <a:lnTo>
                      <a:pt x="12" y="24"/>
                    </a:lnTo>
                    <a:lnTo>
                      <a:pt x="12" y="24"/>
                    </a:lnTo>
                    <a:lnTo>
                      <a:pt x="12" y="12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19" name="Freeform 107"/>
              <p:cNvSpPr>
                <a:spLocks noEditPoints="1"/>
              </p:cNvSpPr>
              <p:nvPr/>
            </p:nvSpPr>
            <p:spPr bwMode="auto">
              <a:xfrm>
                <a:off x="4878388" y="1979613"/>
                <a:ext cx="109538" cy="215900"/>
              </a:xfrm>
              <a:custGeom>
                <a:avLst/>
                <a:gdLst/>
                <a:ahLst/>
                <a:cxnLst>
                  <a:cxn ang="0">
                    <a:pos x="14" y="4"/>
                  </a:cxn>
                  <a:cxn ang="0">
                    <a:pos x="29" y="36"/>
                  </a:cxn>
                  <a:cxn ang="0">
                    <a:pos x="15" y="53"/>
                  </a:cxn>
                  <a:cxn ang="0">
                    <a:pos x="0" y="21"/>
                  </a:cxn>
                  <a:cxn ang="0">
                    <a:pos x="14" y="4"/>
                  </a:cxn>
                  <a:cxn ang="0">
                    <a:pos x="15" y="9"/>
                  </a:cxn>
                  <a:cxn ang="0">
                    <a:pos x="6" y="24"/>
                  </a:cxn>
                  <a:cxn ang="0">
                    <a:pos x="15" y="48"/>
                  </a:cxn>
                  <a:cxn ang="0">
                    <a:pos x="23" y="33"/>
                  </a:cxn>
                  <a:cxn ang="0">
                    <a:pos x="15" y="9"/>
                  </a:cxn>
                </a:cxnLst>
                <a:rect l="0" t="0" r="r" b="b"/>
                <a:pathLst>
                  <a:path w="29" h="57">
                    <a:moveTo>
                      <a:pt x="14" y="4"/>
                    </a:moveTo>
                    <a:cubicBezTo>
                      <a:pt x="23" y="8"/>
                      <a:pt x="29" y="20"/>
                      <a:pt x="29" y="36"/>
                    </a:cubicBezTo>
                    <a:cubicBezTo>
                      <a:pt x="29" y="51"/>
                      <a:pt x="23" y="57"/>
                      <a:pt x="15" y="53"/>
                    </a:cubicBezTo>
                    <a:cubicBezTo>
                      <a:pt x="6" y="49"/>
                      <a:pt x="0" y="37"/>
                      <a:pt x="0" y="21"/>
                    </a:cubicBezTo>
                    <a:cubicBezTo>
                      <a:pt x="0" y="7"/>
                      <a:pt x="5" y="0"/>
                      <a:pt x="14" y="4"/>
                    </a:cubicBezTo>
                    <a:close/>
                    <a:moveTo>
                      <a:pt x="15" y="9"/>
                    </a:moveTo>
                    <a:cubicBezTo>
                      <a:pt x="9" y="7"/>
                      <a:pt x="6" y="13"/>
                      <a:pt x="6" y="24"/>
                    </a:cubicBezTo>
                    <a:cubicBezTo>
                      <a:pt x="6" y="36"/>
                      <a:pt x="9" y="45"/>
                      <a:pt x="15" y="48"/>
                    </a:cubicBezTo>
                    <a:cubicBezTo>
                      <a:pt x="20" y="50"/>
                      <a:pt x="23" y="45"/>
                      <a:pt x="23" y="33"/>
                    </a:cubicBezTo>
                    <a:cubicBezTo>
                      <a:pt x="23" y="20"/>
                      <a:pt x="20" y="12"/>
                      <a:pt x="15" y="9"/>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20" name="Freeform 108"/>
              <p:cNvSpPr>
                <a:spLocks/>
              </p:cNvSpPr>
              <p:nvPr/>
            </p:nvSpPr>
            <p:spPr bwMode="auto">
              <a:xfrm>
                <a:off x="4787900" y="1946275"/>
                <a:ext cx="57150" cy="184150"/>
              </a:xfrm>
              <a:custGeom>
                <a:avLst/>
                <a:gdLst/>
                <a:ahLst/>
                <a:cxnLst>
                  <a:cxn ang="0">
                    <a:pos x="12" y="116"/>
                  </a:cxn>
                  <a:cxn ang="0">
                    <a:pos x="0" y="111"/>
                  </a:cxn>
                  <a:cxn ang="0">
                    <a:pos x="0" y="0"/>
                  </a:cxn>
                  <a:cxn ang="0">
                    <a:pos x="12" y="5"/>
                  </a:cxn>
                  <a:cxn ang="0">
                    <a:pos x="36" y="24"/>
                  </a:cxn>
                  <a:cxn ang="0">
                    <a:pos x="31" y="33"/>
                  </a:cxn>
                  <a:cxn ang="0">
                    <a:pos x="15" y="19"/>
                  </a:cxn>
                  <a:cxn ang="0">
                    <a:pos x="12" y="19"/>
                  </a:cxn>
                  <a:cxn ang="0">
                    <a:pos x="12" y="116"/>
                  </a:cxn>
                </a:cxnLst>
                <a:rect l="0" t="0" r="r" b="b"/>
                <a:pathLst>
                  <a:path w="36" h="116">
                    <a:moveTo>
                      <a:pt x="12" y="116"/>
                    </a:moveTo>
                    <a:lnTo>
                      <a:pt x="0" y="111"/>
                    </a:lnTo>
                    <a:lnTo>
                      <a:pt x="0" y="0"/>
                    </a:lnTo>
                    <a:lnTo>
                      <a:pt x="12" y="5"/>
                    </a:lnTo>
                    <a:lnTo>
                      <a:pt x="36" y="24"/>
                    </a:lnTo>
                    <a:lnTo>
                      <a:pt x="31" y="33"/>
                    </a:lnTo>
                    <a:lnTo>
                      <a:pt x="15" y="19"/>
                    </a:lnTo>
                    <a:lnTo>
                      <a:pt x="12" y="19"/>
                    </a:lnTo>
                    <a:lnTo>
                      <a:pt x="12" y="116"/>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21" name="Freeform 109"/>
              <p:cNvSpPr>
                <a:spLocks noEditPoints="1"/>
              </p:cNvSpPr>
              <p:nvPr/>
            </p:nvSpPr>
            <p:spPr bwMode="auto">
              <a:xfrm>
                <a:off x="4608513" y="1912938"/>
                <a:ext cx="119063" cy="195263"/>
              </a:xfrm>
              <a:custGeom>
                <a:avLst/>
                <a:gdLst/>
                <a:ahLst/>
                <a:cxnLst>
                  <a:cxn ang="0">
                    <a:pos x="16" y="2"/>
                  </a:cxn>
                  <a:cxn ang="0">
                    <a:pos x="32" y="29"/>
                  </a:cxn>
                  <a:cxn ang="0">
                    <a:pos x="16" y="50"/>
                  </a:cxn>
                  <a:cxn ang="0">
                    <a:pos x="0" y="23"/>
                  </a:cxn>
                  <a:cxn ang="0">
                    <a:pos x="16" y="2"/>
                  </a:cxn>
                  <a:cxn ang="0">
                    <a:pos x="16" y="7"/>
                  </a:cxn>
                  <a:cxn ang="0">
                    <a:pos x="7" y="24"/>
                  </a:cxn>
                  <a:cxn ang="0">
                    <a:pos x="16" y="45"/>
                  </a:cxn>
                  <a:cxn ang="0">
                    <a:pos x="25" y="28"/>
                  </a:cxn>
                  <a:cxn ang="0">
                    <a:pos x="16" y="7"/>
                  </a:cxn>
                </a:cxnLst>
                <a:rect l="0" t="0" r="r" b="b"/>
                <a:pathLst>
                  <a:path w="32" h="52">
                    <a:moveTo>
                      <a:pt x="16" y="2"/>
                    </a:moveTo>
                    <a:cubicBezTo>
                      <a:pt x="25" y="3"/>
                      <a:pt x="32" y="13"/>
                      <a:pt x="32" y="29"/>
                    </a:cubicBezTo>
                    <a:cubicBezTo>
                      <a:pt x="32" y="44"/>
                      <a:pt x="25" y="52"/>
                      <a:pt x="16" y="50"/>
                    </a:cubicBezTo>
                    <a:cubicBezTo>
                      <a:pt x="6" y="49"/>
                      <a:pt x="0" y="39"/>
                      <a:pt x="0" y="23"/>
                    </a:cubicBezTo>
                    <a:cubicBezTo>
                      <a:pt x="0" y="8"/>
                      <a:pt x="6" y="0"/>
                      <a:pt x="16" y="2"/>
                    </a:cubicBezTo>
                    <a:close/>
                    <a:moveTo>
                      <a:pt x="16" y="7"/>
                    </a:moveTo>
                    <a:cubicBezTo>
                      <a:pt x="10" y="6"/>
                      <a:pt x="7" y="13"/>
                      <a:pt x="7" y="24"/>
                    </a:cubicBezTo>
                    <a:cubicBezTo>
                      <a:pt x="7" y="36"/>
                      <a:pt x="10" y="44"/>
                      <a:pt x="16" y="45"/>
                    </a:cubicBezTo>
                    <a:cubicBezTo>
                      <a:pt x="22" y="46"/>
                      <a:pt x="25" y="40"/>
                      <a:pt x="25" y="28"/>
                    </a:cubicBezTo>
                    <a:cubicBezTo>
                      <a:pt x="25" y="15"/>
                      <a:pt x="21" y="7"/>
                      <a:pt x="16" y="7"/>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22" name="Freeform 110"/>
              <p:cNvSpPr>
                <a:spLocks/>
              </p:cNvSpPr>
              <p:nvPr/>
            </p:nvSpPr>
            <p:spPr bwMode="auto">
              <a:xfrm>
                <a:off x="4513263" y="1905000"/>
                <a:ext cx="57150" cy="176213"/>
              </a:xfrm>
              <a:custGeom>
                <a:avLst/>
                <a:gdLst/>
                <a:ahLst/>
                <a:cxnLst>
                  <a:cxn ang="0">
                    <a:pos x="15" y="111"/>
                  </a:cxn>
                  <a:cxn ang="0">
                    <a:pos x="0" y="111"/>
                  </a:cxn>
                  <a:cxn ang="0">
                    <a:pos x="0" y="0"/>
                  </a:cxn>
                  <a:cxn ang="0">
                    <a:pos x="12" y="0"/>
                  </a:cxn>
                  <a:cxn ang="0">
                    <a:pos x="36" y="17"/>
                  </a:cxn>
                  <a:cxn ang="0">
                    <a:pos x="34" y="26"/>
                  </a:cxn>
                  <a:cxn ang="0">
                    <a:pos x="15" y="14"/>
                  </a:cxn>
                  <a:cxn ang="0">
                    <a:pos x="15" y="14"/>
                  </a:cxn>
                  <a:cxn ang="0">
                    <a:pos x="15" y="111"/>
                  </a:cxn>
                </a:cxnLst>
                <a:rect l="0" t="0" r="r" b="b"/>
                <a:pathLst>
                  <a:path w="36" h="111">
                    <a:moveTo>
                      <a:pt x="15" y="111"/>
                    </a:moveTo>
                    <a:lnTo>
                      <a:pt x="0" y="111"/>
                    </a:lnTo>
                    <a:lnTo>
                      <a:pt x="0" y="0"/>
                    </a:lnTo>
                    <a:lnTo>
                      <a:pt x="12" y="0"/>
                    </a:lnTo>
                    <a:lnTo>
                      <a:pt x="36" y="17"/>
                    </a:lnTo>
                    <a:lnTo>
                      <a:pt x="34" y="26"/>
                    </a:lnTo>
                    <a:lnTo>
                      <a:pt x="15" y="14"/>
                    </a:lnTo>
                    <a:lnTo>
                      <a:pt x="15" y="14"/>
                    </a:lnTo>
                    <a:lnTo>
                      <a:pt x="15" y="11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23" name="Freeform 111"/>
              <p:cNvSpPr>
                <a:spLocks noEditPoints="1"/>
              </p:cNvSpPr>
              <p:nvPr/>
            </p:nvSpPr>
            <p:spPr bwMode="auto">
              <a:xfrm>
                <a:off x="4333875" y="1901825"/>
                <a:ext cx="115888" cy="179388"/>
              </a:xfrm>
              <a:custGeom>
                <a:avLst/>
                <a:gdLst/>
                <a:ahLst/>
                <a:cxnLst>
                  <a:cxn ang="0">
                    <a:pos x="15" y="0"/>
                  </a:cxn>
                  <a:cxn ang="0">
                    <a:pos x="31" y="24"/>
                  </a:cxn>
                  <a:cxn ang="0">
                    <a:pos x="16" y="48"/>
                  </a:cxn>
                  <a:cxn ang="0">
                    <a:pos x="0" y="24"/>
                  </a:cxn>
                  <a:cxn ang="0">
                    <a:pos x="15" y="0"/>
                  </a:cxn>
                  <a:cxn ang="0">
                    <a:pos x="15" y="5"/>
                  </a:cxn>
                  <a:cxn ang="0">
                    <a:pos x="6" y="24"/>
                  </a:cxn>
                  <a:cxn ang="0">
                    <a:pos x="15" y="43"/>
                  </a:cxn>
                  <a:cxn ang="0">
                    <a:pos x="25" y="24"/>
                  </a:cxn>
                  <a:cxn ang="0">
                    <a:pos x="15" y="5"/>
                  </a:cxn>
                </a:cxnLst>
                <a:rect l="0" t="0" r="r" b="b"/>
                <a:pathLst>
                  <a:path w="31" h="48">
                    <a:moveTo>
                      <a:pt x="15" y="0"/>
                    </a:moveTo>
                    <a:cubicBezTo>
                      <a:pt x="25" y="0"/>
                      <a:pt x="31" y="8"/>
                      <a:pt x="31" y="24"/>
                    </a:cubicBezTo>
                    <a:cubicBezTo>
                      <a:pt x="31" y="39"/>
                      <a:pt x="25" y="48"/>
                      <a:pt x="16" y="48"/>
                    </a:cubicBezTo>
                    <a:cubicBezTo>
                      <a:pt x="5" y="48"/>
                      <a:pt x="0" y="40"/>
                      <a:pt x="0" y="24"/>
                    </a:cubicBezTo>
                    <a:cubicBezTo>
                      <a:pt x="0" y="9"/>
                      <a:pt x="5" y="0"/>
                      <a:pt x="15" y="0"/>
                    </a:cubicBezTo>
                    <a:close/>
                    <a:moveTo>
                      <a:pt x="15" y="5"/>
                    </a:moveTo>
                    <a:cubicBezTo>
                      <a:pt x="9" y="5"/>
                      <a:pt x="6" y="12"/>
                      <a:pt x="6" y="24"/>
                    </a:cubicBezTo>
                    <a:cubicBezTo>
                      <a:pt x="6" y="36"/>
                      <a:pt x="9" y="43"/>
                      <a:pt x="15" y="43"/>
                    </a:cubicBezTo>
                    <a:cubicBezTo>
                      <a:pt x="21" y="43"/>
                      <a:pt x="25" y="36"/>
                      <a:pt x="25" y="24"/>
                    </a:cubicBezTo>
                    <a:cubicBezTo>
                      <a:pt x="25" y="11"/>
                      <a:pt x="21" y="5"/>
                      <a:pt x="15" y="5"/>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24" name="Freeform 112"/>
              <p:cNvSpPr>
                <a:spLocks/>
              </p:cNvSpPr>
              <p:nvPr/>
            </p:nvSpPr>
            <p:spPr bwMode="auto">
              <a:xfrm>
                <a:off x="4235450" y="1908175"/>
                <a:ext cx="57150" cy="177800"/>
              </a:xfrm>
              <a:custGeom>
                <a:avLst/>
                <a:gdLst/>
                <a:ahLst/>
                <a:cxnLst>
                  <a:cxn ang="0">
                    <a:pos x="14" y="112"/>
                  </a:cxn>
                  <a:cxn ang="0">
                    <a:pos x="0" y="112"/>
                  </a:cxn>
                  <a:cxn ang="0">
                    <a:pos x="0" y="3"/>
                  </a:cxn>
                  <a:cxn ang="0">
                    <a:pos x="12" y="0"/>
                  </a:cxn>
                  <a:cxn ang="0">
                    <a:pos x="36" y="12"/>
                  </a:cxn>
                  <a:cxn ang="0">
                    <a:pos x="33" y="24"/>
                  </a:cxn>
                  <a:cxn ang="0">
                    <a:pos x="14" y="15"/>
                  </a:cxn>
                  <a:cxn ang="0">
                    <a:pos x="14" y="15"/>
                  </a:cxn>
                  <a:cxn ang="0">
                    <a:pos x="14" y="112"/>
                  </a:cxn>
                </a:cxnLst>
                <a:rect l="0" t="0" r="r" b="b"/>
                <a:pathLst>
                  <a:path w="36" h="112">
                    <a:moveTo>
                      <a:pt x="14" y="112"/>
                    </a:moveTo>
                    <a:lnTo>
                      <a:pt x="0" y="112"/>
                    </a:lnTo>
                    <a:lnTo>
                      <a:pt x="0" y="3"/>
                    </a:lnTo>
                    <a:lnTo>
                      <a:pt x="12" y="0"/>
                    </a:lnTo>
                    <a:lnTo>
                      <a:pt x="36" y="12"/>
                    </a:lnTo>
                    <a:lnTo>
                      <a:pt x="33" y="24"/>
                    </a:lnTo>
                    <a:lnTo>
                      <a:pt x="14" y="15"/>
                    </a:lnTo>
                    <a:lnTo>
                      <a:pt x="14" y="15"/>
                    </a:lnTo>
                    <a:lnTo>
                      <a:pt x="14" y="112"/>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25" name="Freeform 113"/>
              <p:cNvSpPr>
                <a:spLocks noEditPoints="1"/>
              </p:cNvSpPr>
              <p:nvPr/>
            </p:nvSpPr>
            <p:spPr bwMode="auto">
              <a:xfrm>
                <a:off x="4054475" y="1916113"/>
                <a:ext cx="120650" cy="192088"/>
              </a:xfrm>
              <a:custGeom>
                <a:avLst/>
                <a:gdLst/>
                <a:ahLst/>
                <a:cxnLst>
                  <a:cxn ang="0">
                    <a:pos x="15" y="2"/>
                  </a:cxn>
                  <a:cxn ang="0">
                    <a:pos x="32" y="24"/>
                  </a:cxn>
                  <a:cxn ang="0">
                    <a:pos x="16" y="50"/>
                  </a:cxn>
                  <a:cxn ang="0">
                    <a:pos x="0" y="28"/>
                  </a:cxn>
                  <a:cxn ang="0">
                    <a:pos x="15" y="2"/>
                  </a:cxn>
                  <a:cxn ang="0">
                    <a:pos x="16" y="7"/>
                  </a:cxn>
                  <a:cxn ang="0">
                    <a:pos x="6" y="27"/>
                  </a:cxn>
                  <a:cxn ang="0">
                    <a:pos x="16" y="45"/>
                  </a:cxn>
                  <a:cxn ang="0">
                    <a:pos x="25" y="25"/>
                  </a:cxn>
                  <a:cxn ang="0">
                    <a:pos x="16" y="7"/>
                  </a:cxn>
                </a:cxnLst>
                <a:rect l="0" t="0" r="r" b="b"/>
                <a:pathLst>
                  <a:path w="32" h="51">
                    <a:moveTo>
                      <a:pt x="15" y="2"/>
                    </a:moveTo>
                    <a:cubicBezTo>
                      <a:pt x="25" y="0"/>
                      <a:pt x="32" y="8"/>
                      <a:pt x="32" y="24"/>
                    </a:cubicBezTo>
                    <a:cubicBezTo>
                      <a:pt x="31" y="39"/>
                      <a:pt x="25" y="49"/>
                      <a:pt x="16" y="50"/>
                    </a:cubicBezTo>
                    <a:cubicBezTo>
                      <a:pt x="6" y="51"/>
                      <a:pt x="0" y="43"/>
                      <a:pt x="0" y="28"/>
                    </a:cubicBezTo>
                    <a:cubicBezTo>
                      <a:pt x="0" y="13"/>
                      <a:pt x="6" y="3"/>
                      <a:pt x="15" y="2"/>
                    </a:cubicBezTo>
                    <a:close/>
                    <a:moveTo>
                      <a:pt x="16" y="7"/>
                    </a:moveTo>
                    <a:cubicBezTo>
                      <a:pt x="9" y="7"/>
                      <a:pt x="6" y="15"/>
                      <a:pt x="6" y="27"/>
                    </a:cubicBezTo>
                    <a:cubicBezTo>
                      <a:pt x="6" y="39"/>
                      <a:pt x="9" y="46"/>
                      <a:pt x="16" y="45"/>
                    </a:cubicBezTo>
                    <a:cubicBezTo>
                      <a:pt x="22" y="44"/>
                      <a:pt x="25" y="37"/>
                      <a:pt x="25" y="25"/>
                    </a:cubicBezTo>
                    <a:cubicBezTo>
                      <a:pt x="25" y="12"/>
                      <a:pt x="21" y="6"/>
                      <a:pt x="16" y="7"/>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26" name="Freeform 114"/>
              <p:cNvSpPr>
                <a:spLocks/>
              </p:cNvSpPr>
              <p:nvPr/>
            </p:nvSpPr>
            <p:spPr bwMode="auto">
              <a:xfrm>
                <a:off x="3960813" y="1946275"/>
                <a:ext cx="57150" cy="180975"/>
              </a:xfrm>
              <a:custGeom>
                <a:avLst/>
                <a:gdLst/>
                <a:ahLst/>
                <a:cxnLst>
                  <a:cxn ang="0">
                    <a:pos x="14" y="111"/>
                  </a:cxn>
                  <a:cxn ang="0">
                    <a:pos x="0" y="114"/>
                  </a:cxn>
                  <a:cxn ang="0">
                    <a:pos x="0" y="2"/>
                  </a:cxn>
                  <a:cxn ang="0">
                    <a:pos x="12" y="0"/>
                  </a:cxn>
                  <a:cxn ang="0">
                    <a:pos x="36" y="10"/>
                  </a:cxn>
                  <a:cxn ang="0">
                    <a:pos x="33" y="21"/>
                  </a:cxn>
                  <a:cxn ang="0">
                    <a:pos x="14" y="14"/>
                  </a:cxn>
                  <a:cxn ang="0">
                    <a:pos x="14" y="14"/>
                  </a:cxn>
                  <a:cxn ang="0">
                    <a:pos x="14" y="111"/>
                  </a:cxn>
                </a:cxnLst>
                <a:rect l="0" t="0" r="r" b="b"/>
                <a:pathLst>
                  <a:path w="36" h="114">
                    <a:moveTo>
                      <a:pt x="14" y="111"/>
                    </a:moveTo>
                    <a:lnTo>
                      <a:pt x="0" y="114"/>
                    </a:lnTo>
                    <a:lnTo>
                      <a:pt x="0" y="2"/>
                    </a:lnTo>
                    <a:lnTo>
                      <a:pt x="12" y="0"/>
                    </a:lnTo>
                    <a:lnTo>
                      <a:pt x="36" y="10"/>
                    </a:lnTo>
                    <a:lnTo>
                      <a:pt x="33" y="21"/>
                    </a:lnTo>
                    <a:lnTo>
                      <a:pt x="14" y="14"/>
                    </a:lnTo>
                    <a:lnTo>
                      <a:pt x="14" y="14"/>
                    </a:lnTo>
                    <a:lnTo>
                      <a:pt x="14" y="11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27" name="Freeform 115"/>
              <p:cNvSpPr>
                <a:spLocks/>
              </p:cNvSpPr>
              <p:nvPr/>
            </p:nvSpPr>
            <p:spPr bwMode="auto">
              <a:xfrm>
                <a:off x="3825875" y="1976438"/>
                <a:ext cx="55563" cy="180975"/>
              </a:xfrm>
              <a:custGeom>
                <a:avLst/>
                <a:gdLst/>
                <a:ahLst/>
                <a:cxnLst>
                  <a:cxn ang="0">
                    <a:pos x="14" y="111"/>
                  </a:cxn>
                  <a:cxn ang="0">
                    <a:pos x="0" y="114"/>
                  </a:cxn>
                  <a:cxn ang="0">
                    <a:pos x="0" y="5"/>
                  </a:cxn>
                  <a:cxn ang="0">
                    <a:pos x="12" y="0"/>
                  </a:cxn>
                  <a:cxn ang="0">
                    <a:pos x="35" y="7"/>
                  </a:cxn>
                  <a:cxn ang="0">
                    <a:pos x="33" y="19"/>
                  </a:cxn>
                  <a:cxn ang="0">
                    <a:pos x="14" y="14"/>
                  </a:cxn>
                  <a:cxn ang="0">
                    <a:pos x="14" y="14"/>
                  </a:cxn>
                  <a:cxn ang="0">
                    <a:pos x="14" y="111"/>
                  </a:cxn>
                </a:cxnLst>
                <a:rect l="0" t="0" r="r" b="b"/>
                <a:pathLst>
                  <a:path w="35" h="114">
                    <a:moveTo>
                      <a:pt x="14" y="111"/>
                    </a:moveTo>
                    <a:lnTo>
                      <a:pt x="0" y="114"/>
                    </a:lnTo>
                    <a:lnTo>
                      <a:pt x="0" y="5"/>
                    </a:lnTo>
                    <a:lnTo>
                      <a:pt x="12" y="0"/>
                    </a:lnTo>
                    <a:lnTo>
                      <a:pt x="35" y="7"/>
                    </a:lnTo>
                    <a:lnTo>
                      <a:pt x="33" y="19"/>
                    </a:lnTo>
                    <a:lnTo>
                      <a:pt x="14" y="14"/>
                    </a:lnTo>
                    <a:lnTo>
                      <a:pt x="14" y="14"/>
                    </a:lnTo>
                    <a:lnTo>
                      <a:pt x="14" y="11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28" name="Freeform 116"/>
              <p:cNvSpPr>
                <a:spLocks noEditPoints="1"/>
              </p:cNvSpPr>
              <p:nvPr/>
            </p:nvSpPr>
            <p:spPr bwMode="auto">
              <a:xfrm>
                <a:off x="3649663" y="2003425"/>
                <a:ext cx="115888" cy="198438"/>
              </a:xfrm>
              <a:custGeom>
                <a:avLst/>
                <a:gdLst/>
                <a:ahLst/>
                <a:cxnLst>
                  <a:cxn ang="0">
                    <a:pos x="15" y="2"/>
                  </a:cxn>
                  <a:cxn ang="0">
                    <a:pos x="31" y="22"/>
                  </a:cxn>
                  <a:cxn ang="0">
                    <a:pos x="16" y="50"/>
                  </a:cxn>
                  <a:cxn ang="0">
                    <a:pos x="0" y="30"/>
                  </a:cxn>
                  <a:cxn ang="0">
                    <a:pos x="15" y="2"/>
                  </a:cxn>
                  <a:cxn ang="0">
                    <a:pos x="16" y="7"/>
                  </a:cxn>
                  <a:cxn ang="0">
                    <a:pos x="6" y="29"/>
                  </a:cxn>
                  <a:cxn ang="0">
                    <a:pos x="16" y="46"/>
                  </a:cxn>
                  <a:cxn ang="0">
                    <a:pos x="25" y="24"/>
                  </a:cxn>
                  <a:cxn ang="0">
                    <a:pos x="16" y="7"/>
                  </a:cxn>
                </a:cxnLst>
                <a:rect l="0" t="0" r="r" b="b"/>
                <a:pathLst>
                  <a:path w="31" h="53">
                    <a:moveTo>
                      <a:pt x="15" y="2"/>
                    </a:moveTo>
                    <a:cubicBezTo>
                      <a:pt x="24" y="0"/>
                      <a:pt x="31" y="6"/>
                      <a:pt x="31" y="22"/>
                    </a:cubicBezTo>
                    <a:cubicBezTo>
                      <a:pt x="31" y="38"/>
                      <a:pt x="25" y="48"/>
                      <a:pt x="16" y="50"/>
                    </a:cubicBezTo>
                    <a:cubicBezTo>
                      <a:pt x="6" y="53"/>
                      <a:pt x="0" y="46"/>
                      <a:pt x="0" y="30"/>
                    </a:cubicBezTo>
                    <a:cubicBezTo>
                      <a:pt x="0" y="15"/>
                      <a:pt x="6" y="5"/>
                      <a:pt x="15" y="2"/>
                    </a:cubicBezTo>
                    <a:close/>
                    <a:moveTo>
                      <a:pt x="16" y="7"/>
                    </a:moveTo>
                    <a:cubicBezTo>
                      <a:pt x="9" y="9"/>
                      <a:pt x="6" y="17"/>
                      <a:pt x="6" y="29"/>
                    </a:cubicBezTo>
                    <a:cubicBezTo>
                      <a:pt x="6" y="41"/>
                      <a:pt x="9" y="47"/>
                      <a:pt x="16" y="46"/>
                    </a:cubicBezTo>
                    <a:cubicBezTo>
                      <a:pt x="21" y="44"/>
                      <a:pt x="25" y="36"/>
                      <a:pt x="25" y="24"/>
                    </a:cubicBezTo>
                    <a:cubicBezTo>
                      <a:pt x="25" y="11"/>
                      <a:pt x="21" y="5"/>
                      <a:pt x="16" y="7"/>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29" name="Freeform 117"/>
              <p:cNvSpPr>
                <a:spLocks/>
              </p:cNvSpPr>
              <p:nvPr/>
            </p:nvSpPr>
            <p:spPr bwMode="auto">
              <a:xfrm>
                <a:off x="3559175" y="2051050"/>
                <a:ext cx="55563" cy="185738"/>
              </a:xfrm>
              <a:custGeom>
                <a:avLst/>
                <a:gdLst/>
                <a:ahLst/>
                <a:cxnLst>
                  <a:cxn ang="0">
                    <a:pos x="14" y="112"/>
                  </a:cxn>
                  <a:cxn ang="0">
                    <a:pos x="0" y="117"/>
                  </a:cxn>
                  <a:cxn ang="0">
                    <a:pos x="0" y="5"/>
                  </a:cxn>
                  <a:cxn ang="0">
                    <a:pos x="12" y="0"/>
                  </a:cxn>
                  <a:cxn ang="0">
                    <a:pos x="35" y="8"/>
                  </a:cxn>
                  <a:cxn ang="0">
                    <a:pos x="33" y="19"/>
                  </a:cxn>
                  <a:cxn ang="0">
                    <a:pos x="14" y="15"/>
                  </a:cxn>
                  <a:cxn ang="0">
                    <a:pos x="14" y="15"/>
                  </a:cxn>
                  <a:cxn ang="0">
                    <a:pos x="14" y="112"/>
                  </a:cxn>
                </a:cxnLst>
                <a:rect l="0" t="0" r="r" b="b"/>
                <a:pathLst>
                  <a:path w="35" h="117">
                    <a:moveTo>
                      <a:pt x="14" y="112"/>
                    </a:moveTo>
                    <a:lnTo>
                      <a:pt x="0" y="117"/>
                    </a:lnTo>
                    <a:lnTo>
                      <a:pt x="0" y="5"/>
                    </a:lnTo>
                    <a:lnTo>
                      <a:pt x="12" y="0"/>
                    </a:lnTo>
                    <a:lnTo>
                      <a:pt x="35" y="8"/>
                    </a:lnTo>
                    <a:lnTo>
                      <a:pt x="33" y="19"/>
                    </a:lnTo>
                    <a:lnTo>
                      <a:pt x="14" y="15"/>
                    </a:lnTo>
                    <a:lnTo>
                      <a:pt x="14" y="15"/>
                    </a:lnTo>
                    <a:lnTo>
                      <a:pt x="14" y="112"/>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30" name="Freeform 118"/>
              <p:cNvSpPr>
                <a:spLocks noEditPoints="1"/>
              </p:cNvSpPr>
              <p:nvPr/>
            </p:nvSpPr>
            <p:spPr bwMode="auto">
              <a:xfrm>
                <a:off x="3386138" y="2085975"/>
                <a:ext cx="112713" cy="206375"/>
              </a:xfrm>
              <a:custGeom>
                <a:avLst/>
                <a:gdLst/>
                <a:ahLst/>
                <a:cxnLst>
                  <a:cxn ang="0">
                    <a:pos x="15" y="3"/>
                  </a:cxn>
                  <a:cxn ang="0">
                    <a:pos x="30" y="22"/>
                  </a:cxn>
                  <a:cxn ang="0">
                    <a:pos x="16" y="51"/>
                  </a:cxn>
                  <a:cxn ang="0">
                    <a:pos x="0" y="32"/>
                  </a:cxn>
                  <a:cxn ang="0">
                    <a:pos x="15" y="3"/>
                  </a:cxn>
                  <a:cxn ang="0">
                    <a:pos x="15" y="8"/>
                  </a:cxn>
                  <a:cxn ang="0">
                    <a:pos x="6" y="30"/>
                  </a:cxn>
                  <a:cxn ang="0">
                    <a:pos x="15" y="46"/>
                  </a:cxn>
                  <a:cxn ang="0">
                    <a:pos x="24" y="24"/>
                  </a:cxn>
                  <a:cxn ang="0">
                    <a:pos x="15" y="8"/>
                  </a:cxn>
                </a:cxnLst>
                <a:rect l="0" t="0" r="r" b="b"/>
                <a:pathLst>
                  <a:path w="30" h="55">
                    <a:moveTo>
                      <a:pt x="15" y="3"/>
                    </a:moveTo>
                    <a:cubicBezTo>
                      <a:pt x="24" y="0"/>
                      <a:pt x="30" y="6"/>
                      <a:pt x="30" y="22"/>
                    </a:cubicBezTo>
                    <a:cubicBezTo>
                      <a:pt x="30" y="37"/>
                      <a:pt x="24" y="48"/>
                      <a:pt x="16" y="51"/>
                    </a:cubicBezTo>
                    <a:cubicBezTo>
                      <a:pt x="6" y="55"/>
                      <a:pt x="0" y="48"/>
                      <a:pt x="0" y="32"/>
                    </a:cubicBezTo>
                    <a:cubicBezTo>
                      <a:pt x="0" y="17"/>
                      <a:pt x="6" y="6"/>
                      <a:pt x="15" y="3"/>
                    </a:cubicBezTo>
                    <a:close/>
                    <a:moveTo>
                      <a:pt x="15" y="8"/>
                    </a:moveTo>
                    <a:cubicBezTo>
                      <a:pt x="9" y="10"/>
                      <a:pt x="6" y="19"/>
                      <a:pt x="6" y="30"/>
                    </a:cubicBezTo>
                    <a:cubicBezTo>
                      <a:pt x="6" y="42"/>
                      <a:pt x="9" y="49"/>
                      <a:pt x="15" y="46"/>
                    </a:cubicBezTo>
                    <a:cubicBezTo>
                      <a:pt x="21" y="44"/>
                      <a:pt x="24" y="36"/>
                      <a:pt x="24" y="24"/>
                    </a:cubicBezTo>
                    <a:cubicBezTo>
                      <a:pt x="24" y="11"/>
                      <a:pt x="20" y="6"/>
                      <a:pt x="15" y="8"/>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31" name="Freeform 119"/>
              <p:cNvSpPr>
                <a:spLocks/>
              </p:cNvSpPr>
              <p:nvPr/>
            </p:nvSpPr>
            <p:spPr bwMode="auto">
              <a:xfrm>
                <a:off x="3298825" y="2149475"/>
                <a:ext cx="52388" cy="180975"/>
              </a:xfrm>
              <a:custGeom>
                <a:avLst/>
                <a:gdLst/>
                <a:ahLst/>
                <a:cxnLst>
                  <a:cxn ang="0">
                    <a:pos x="12" y="109"/>
                  </a:cxn>
                  <a:cxn ang="0">
                    <a:pos x="0" y="114"/>
                  </a:cxn>
                  <a:cxn ang="0">
                    <a:pos x="0" y="5"/>
                  </a:cxn>
                  <a:cxn ang="0">
                    <a:pos x="12" y="0"/>
                  </a:cxn>
                  <a:cxn ang="0">
                    <a:pos x="33" y="2"/>
                  </a:cxn>
                  <a:cxn ang="0">
                    <a:pos x="31" y="17"/>
                  </a:cxn>
                  <a:cxn ang="0">
                    <a:pos x="12" y="12"/>
                  </a:cxn>
                  <a:cxn ang="0">
                    <a:pos x="12" y="12"/>
                  </a:cxn>
                  <a:cxn ang="0">
                    <a:pos x="12" y="109"/>
                  </a:cxn>
                </a:cxnLst>
                <a:rect l="0" t="0" r="r" b="b"/>
                <a:pathLst>
                  <a:path w="33" h="114">
                    <a:moveTo>
                      <a:pt x="12" y="109"/>
                    </a:moveTo>
                    <a:lnTo>
                      <a:pt x="0" y="114"/>
                    </a:lnTo>
                    <a:lnTo>
                      <a:pt x="0" y="5"/>
                    </a:lnTo>
                    <a:lnTo>
                      <a:pt x="12" y="0"/>
                    </a:lnTo>
                    <a:lnTo>
                      <a:pt x="33" y="2"/>
                    </a:lnTo>
                    <a:lnTo>
                      <a:pt x="31" y="17"/>
                    </a:lnTo>
                    <a:lnTo>
                      <a:pt x="12" y="12"/>
                    </a:lnTo>
                    <a:lnTo>
                      <a:pt x="12" y="12"/>
                    </a:lnTo>
                    <a:lnTo>
                      <a:pt x="12" y="10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32" name="Freeform 120"/>
              <p:cNvSpPr>
                <a:spLocks noEditPoints="1"/>
              </p:cNvSpPr>
              <p:nvPr/>
            </p:nvSpPr>
            <p:spPr bwMode="auto">
              <a:xfrm>
                <a:off x="3130550" y="2187575"/>
                <a:ext cx="107950" cy="211138"/>
              </a:xfrm>
              <a:custGeom>
                <a:avLst/>
                <a:gdLst/>
                <a:ahLst/>
                <a:cxnLst>
                  <a:cxn ang="0">
                    <a:pos x="14" y="3"/>
                  </a:cxn>
                  <a:cxn ang="0">
                    <a:pos x="29" y="21"/>
                  </a:cxn>
                  <a:cxn ang="0">
                    <a:pos x="15" y="52"/>
                  </a:cxn>
                  <a:cxn ang="0">
                    <a:pos x="0" y="33"/>
                  </a:cxn>
                  <a:cxn ang="0">
                    <a:pos x="14" y="3"/>
                  </a:cxn>
                  <a:cxn ang="0">
                    <a:pos x="15" y="8"/>
                  </a:cxn>
                  <a:cxn ang="0">
                    <a:pos x="6" y="31"/>
                  </a:cxn>
                  <a:cxn ang="0">
                    <a:pos x="15" y="47"/>
                  </a:cxn>
                  <a:cxn ang="0">
                    <a:pos x="24" y="24"/>
                  </a:cxn>
                  <a:cxn ang="0">
                    <a:pos x="15" y="8"/>
                  </a:cxn>
                </a:cxnLst>
                <a:rect l="0" t="0" r="r" b="b"/>
                <a:pathLst>
                  <a:path w="29" h="56">
                    <a:moveTo>
                      <a:pt x="14" y="3"/>
                    </a:moveTo>
                    <a:cubicBezTo>
                      <a:pt x="23" y="0"/>
                      <a:pt x="29" y="6"/>
                      <a:pt x="29" y="21"/>
                    </a:cubicBezTo>
                    <a:cubicBezTo>
                      <a:pt x="29" y="37"/>
                      <a:pt x="24" y="48"/>
                      <a:pt x="15" y="52"/>
                    </a:cubicBezTo>
                    <a:cubicBezTo>
                      <a:pt x="6" y="56"/>
                      <a:pt x="0" y="49"/>
                      <a:pt x="0" y="33"/>
                    </a:cubicBezTo>
                    <a:cubicBezTo>
                      <a:pt x="0" y="18"/>
                      <a:pt x="5" y="7"/>
                      <a:pt x="14" y="3"/>
                    </a:cubicBezTo>
                    <a:close/>
                    <a:moveTo>
                      <a:pt x="15" y="8"/>
                    </a:moveTo>
                    <a:cubicBezTo>
                      <a:pt x="9" y="11"/>
                      <a:pt x="6" y="20"/>
                      <a:pt x="6" y="31"/>
                    </a:cubicBezTo>
                    <a:cubicBezTo>
                      <a:pt x="6" y="43"/>
                      <a:pt x="9" y="49"/>
                      <a:pt x="15" y="47"/>
                    </a:cubicBezTo>
                    <a:cubicBezTo>
                      <a:pt x="20" y="44"/>
                      <a:pt x="24" y="36"/>
                      <a:pt x="24" y="24"/>
                    </a:cubicBezTo>
                    <a:cubicBezTo>
                      <a:pt x="24" y="11"/>
                      <a:pt x="20" y="6"/>
                      <a:pt x="15" y="8"/>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33" name="Freeform 121"/>
              <p:cNvSpPr>
                <a:spLocks/>
              </p:cNvSpPr>
              <p:nvPr/>
            </p:nvSpPr>
            <p:spPr bwMode="auto">
              <a:xfrm>
                <a:off x="3043238" y="2259013"/>
                <a:ext cx="52388" cy="184150"/>
              </a:xfrm>
              <a:custGeom>
                <a:avLst/>
                <a:gdLst/>
                <a:ahLst/>
                <a:cxnLst>
                  <a:cxn ang="0">
                    <a:pos x="12" y="111"/>
                  </a:cxn>
                  <a:cxn ang="0">
                    <a:pos x="0" y="116"/>
                  </a:cxn>
                  <a:cxn ang="0">
                    <a:pos x="0" y="5"/>
                  </a:cxn>
                  <a:cxn ang="0">
                    <a:pos x="12" y="0"/>
                  </a:cxn>
                  <a:cxn ang="0">
                    <a:pos x="33" y="2"/>
                  </a:cxn>
                  <a:cxn ang="0">
                    <a:pos x="31" y="14"/>
                  </a:cxn>
                  <a:cxn ang="0">
                    <a:pos x="14" y="14"/>
                  </a:cxn>
                  <a:cxn ang="0">
                    <a:pos x="12" y="14"/>
                  </a:cxn>
                  <a:cxn ang="0">
                    <a:pos x="12" y="111"/>
                  </a:cxn>
                </a:cxnLst>
                <a:rect l="0" t="0" r="r" b="b"/>
                <a:pathLst>
                  <a:path w="33" h="116">
                    <a:moveTo>
                      <a:pt x="12" y="111"/>
                    </a:moveTo>
                    <a:lnTo>
                      <a:pt x="0" y="116"/>
                    </a:lnTo>
                    <a:lnTo>
                      <a:pt x="0" y="5"/>
                    </a:lnTo>
                    <a:lnTo>
                      <a:pt x="12" y="0"/>
                    </a:lnTo>
                    <a:lnTo>
                      <a:pt x="33" y="2"/>
                    </a:lnTo>
                    <a:lnTo>
                      <a:pt x="31" y="14"/>
                    </a:lnTo>
                    <a:lnTo>
                      <a:pt x="14" y="14"/>
                    </a:lnTo>
                    <a:lnTo>
                      <a:pt x="12" y="14"/>
                    </a:lnTo>
                    <a:lnTo>
                      <a:pt x="12" y="11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34" name="Freeform 122"/>
              <p:cNvSpPr>
                <a:spLocks noEditPoints="1"/>
              </p:cNvSpPr>
              <p:nvPr/>
            </p:nvSpPr>
            <p:spPr bwMode="auto">
              <a:xfrm>
                <a:off x="2881313" y="2303463"/>
                <a:ext cx="106363" cy="214313"/>
              </a:xfrm>
              <a:custGeom>
                <a:avLst/>
                <a:gdLst/>
                <a:ahLst/>
                <a:cxnLst>
                  <a:cxn ang="0">
                    <a:pos x="14" y="4"/>
                  </a:cxn>
                  <a:cxn ang="0">
                    <a:pos x="28" y="21"/>
                  </a:cxn>
                  <a:cxn ang="0">
                    <a:pos x="14" y="52"/>
                  </a:cxn>
                  <a:cxn ang="0">
                    <a:pos x="0" y="35"/>
                  </a:cxn>
                  <a:cxn ang="0">
                    <a:pos x="14" y="4"/>
                  </a:cxn>
                  <a:cxn ang="0">
                    <a:pos x="14" y="9"/>
                  </a:cxn>
                  <a:cxn ang="0">
                    <a:pos x="5" y="32"/>
                  </a:cxn>
                  <a:cxn ang="0">
                    <a:pos x="14" y="47"/>
                  </a:cxn>
                  <a:cxn ang="0">
                    <a:pos x="22" y="24"/>
                  </a:cxn>
                  <a:cxn ang="0">
                    <a:pos x="14" y="9"/>
                  </a:cxn>
                </a:cxnLst>
                <a:rect l="0" t="0" r="r" b="b"/>
                <a:pathLst>
                  <a:path w="28" h="57">
                    <a:moveTo>
                      <a:pt x="14" y="4"/>
                    </a:moveTo>
                    <a:cubicBezTo>
                      <a:pt x="22" y="0"/>
                      <a:pt x="28" y="5"/>
                      <a:pt x="28" y="21"/>
                    </a:cubicBezTo>
                    <a:cubicBezTo>
                      <a:pt x="28" y="36"/>
                      <a:pt x="22" y="48"/>
                      <a:pt x="14" y="52"/>
                    </a:cubicBezTo>
                    <a:cubicBezTo>
                      <a:pt x="5" y="57"/>
                      <a:pt x="0" y="50"/>
                      <a:pt x="0" y="35"/>
                    </a:cubicBezTo>
                    <a:cubicBezTo>
                      <a:pt x="0" y="20"/>
                      <a:pt x="5" y="8"/>
                      <a:pt x="14" y="4"/>
                    </a:cubicBezTo>
                    <a:close/>
                    <a:moveTo>
                      <a:pt x="14" y="9"/>
                    </a:moveTo>
                    <a:cubicBezTo>
                      <a:pt x="8" y="12"/>
                      <a:pt x="5" y="20"/>
                      <a:pt x="5" y="32"/>
                    </a:cubicBezTo>
                    <a:cubicBezTo>
                      <a:pt x="5" y="44"/>
                      <a:pt x="8" y="50"/>
                      <a:pt x="14" y="47"/>
                    </a:cubicBezTo>
                    <a:cubicBezTo>
                      <a:pt x="19" y="45"/>
                      <a:pt x="22" y="36"/>
                      <a:pt x="22" y="24"/>
                    </a:cubicBezTo>
                    <a:cubicBezTo>
                      <a:pt x="22" y="11"/>
                      <a:pt x="19" y="6"/>
                      <a:pt x="14" y="9"/>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35" name="Freeform 123"/>
              <p:cNvSpPr>
                <a:spLocks/>
              </p:cNvSpPr>
              <p:nvPr/>
            </p:nvSpPr>
            <p:spPr bwMode="auto">
              <a:xfrm>
                <a:off x="2795588" y="2382838"/>
                <a:ext cx="52388" cy="188913"/>
              </a:xfrm>
              <a:custGeom>
                <a:avLst/>
                <a:gdLst/>
                <a:ahLst/>
                <a:cxnLst>
                  <a:cxn ang="0">
                    <a:pos x="14" y="112"/>
                  </a:cxn>
                  <a:cxn ang="0">
                    <a:pos x="0" y="119"/>
                  </a:cxn>
                  <a:cxn ang="0">
                    <a:pos x="0" y="7"/>
                  </a:cxn>
                  <a:cxn ang="0">
                    <a:pos x="12" y="0"/>
                  </a:cxn>
                  <a:cxn ang="0">
                    <a:pos x="33" y="2"/>
                  </a:cxn>
                  <a:cxn ang="0">
                    <a:pos x="31" y="14"/>
                  </a:cxn>
                  <a:cxn ang="0">
                    <a:pos x="14" y="14"/>
                  </a:cxn>
                  <a:cxn ang="0">
                    <a:pos x="14" y="14"/>
                  </a:cxn>
                  <a:cxn ang="0">
                    <a:pos x="14" y="112"/>
                  </a:cxn>
                </a:cxnLst>
                <a:rect l="0" t="0" r="r" b="b"/>
                <a:pathLst>
                  <a:path w="33" h="119">
                    <a:moveTo>
                      <a:pt x="14" y="112"/>
                    </a:moveTo>
                    <a:lnTo>
                      <a:pt x="0" y="119"/>
                    </a:lnTo>
                    <a:lnTo>
                      <a:pt x="0" y="7"/>
                    </a:lnTo>
                    <a:lnTo>
                      <a:pt x="12" y="0"/>
                    </a:lnTo>
                    <a:lnTo>
                      <a:pt x="33" y="2"/>
                    </a:lnTo>
                    <a:lnTo>
                      <a:pt x="31" y="14"/>
                    </a:lnTo>
                    <a:lnTo>
                      <a:pt x="14" y="14"/>
                    </a:lnTo>
                    <a:lnTo>
                      <a:pt x="14" y="14"/>
                    </a:lnTo>
                    <a:lnTo>
                      <a:pt x="14" y="112"/>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36" name="Freeform 124"/>
              <p:cNvSpPr>
                <a:spLocks noEditPoints="1"/>
              </p:cNvSpPr>
              <p:nvPr/>
            </p:nvSpPr>
            <p:spPr bwMode="auto">
              <a:xfrm>
                <a:off x="2636838" y="2432050"/>
                <a:ext cx="106363" cy="217488"/>
              </a:xfrm>
              <a:custGeom>
                <a:avLst/>
                <a:gdLst/>
                <a:ahLst/>
                <a:cxnLst>
                  <a:cxn ang="0">
                    <a:pos x="13" y="5"/>
                  </a:cxn>
                  <a:cxn ang="0">
                    <a:pos x="28" y="21"/>
                  </a:cxn>
                  <a:cxn ang="0">
                    <a:pos x="14" y="53"/>
                  </a:cxn>
                  <a:cxn ang="0">
                    <a:pos x="0" y="36"/>
                  </a:cxn>
                  <a:cxn ang="0">
                    <a:pos x="13" y="5"/>
                  </a:cxn>
                  <a:cxn ang="0">
                    <a:pos x="14" y="10"/>
                  </a:cxn>
                  <a:cxn ang="0">
                    <a:pos x="6" y="33"/>
                  </a:cxn>
                  <a:cxn ang="0">
                    <a:pos x="14" y="48"/>
                  </a:cxn>
                  <a:cxn ang="0">
                    <a:pos x="22" y="24"/>
                  </a:cxn>
                  <a:cxn ang="0">
                    <a:pos x="14" y="10"/>
                  </a:cxn>
                </a:cxnLst>
                <a:rect l="0" t="0" r="r" b="b"/>
                <a:pathLst>
                  <a:path w="28" h="58">
                    <a:moveTo>
                      <a:pt x="13" y="5"/>
                    </a:moveTo>
                    <a:cubicBezTo>
                      <a:pt x="22" y="0"/>
                      <a:pt x="28" y="5"/>
                      <a:pt x="28" y="21"/>
                    </a:cubicBezTo>
                    <a:cubicBezTo>
                      <a:pt x="27" y="37"/>
                      <a:pt x="22" y="48"/>
                      <a:pt x="14" y="53"/>
                    </a:cubicBezTo>
                    <a:cubicBezTo>
                      <a:pt x="5" y="58"/>
                      <a:pt x="0" y="52"/>
                      <a:pt x="0" y="36"/>
                    </a:cubicBezTo>
                    <a:cubicBezTo>
                      <a:pt x="0" y="21"/>
                      <a:pt x="5" y="10"/>
                      <a:pt x="13" y="5"/>
                    </a:cubicBezTo>
                    <a:close/>
                    <a:moveTo>
                      <a:pt x="14" y="10"/>
                    </a:moveTo>
                    <a:cubicBezTo>
                      <a:pt x="8" y="13"/>
                      <a:pt x="6" y="22"/>
                      <a:pt x="6" y="33"/>
                    </a:cubicBezTo>
                    <a:cubicBezTo>
                      <a:pt x="6" y="45"/>
                      <a:pt x="8" y="51"/>
                      <a:pt x="14" y="48"/>
                    </a:cubicBezTo>
                    <a:cubicBezTo>
                      <a:pt x="19" y="45"/>
                      <a:pt x="22" y="37"/>
                      <a:pt x="22" y="24"/>
                    </a:cubicBezTo>
                    <a:cubicBezTo>
                      <a:pt x="22" y="12"/>
                      <a:pt x="19" y="7"/>
                      <a:pt x="14" y="10"/>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37" name="Freeform 125"/>
              <p:cNvSpPr>
                <a:spLocks/>
              </p:cNvSpPr>
              <p:nvPr/>
            </p:nvSpPr>
            <p:spPr bwMode="auto">
              <a:xfrm>
                <a:off x="2554288" y="2522538"/>
                <a:ext cx="49213" cy="187325"/>
              </a:xfrm>
              <a:custGeom>
                <a:avLst/>
                <a:gdLst/>
                <a:ahLst/>
                <a:cxnLst>
                  <a:cxn ang="0">
                    <a:pos x="12" y="109"/>
                  </a:cxn>
                  <a:cxn ang="0">
                    <a:pos x="0" y="118"/>
                  </a:cxn>
                  <a:cxn ang="0">
                    <a:pos x="0" y="7"/>
                  </a:cxn>
                  <a:cxn ang="0">
                    <a:pos x="12" y="0"/>
                  </a:cxn>
                  <a:cxn ang="0">
                    <a:pos x="31" y="0"/>
                  </a:cxn>
                  <a:cxn ang="0">
                    <a:pos x="29" y="14"/>
                  </a:cxn>
                  <a:cxn ang="0">
                    <a:pos x="12" y="12"/>
                  </a:cxn>
                  <a:cxn ang="0">
                    <a:pos x="12" y="12"/>
                  </a:cxn>
                  <a:cxn ang="0">
                    <a:pos x="12" y="109"/>
                  </a:cxn>
                </a:cxnLst>
                <a:rect l="0" t="0" r="r" b="b"/>
                <a:pathLst>
                  <a:path w="31" h="118">
                    <a:moveTo>
                      <a:pt x="12" y="109"/>
                    </a:moveTo>
                    <a:lnTo>
                      <a:pt x="0" y="118"/>
                    </a:lnTo>
                    <a:lnTo>
                      <a:pt x="0" y="7"/>
                    </a:lnTo>
                    <a:lnTo>
                      <a:pt x="12" y="0"/>
                    </a:lnTo>
                    <a:lnTo>
                      <a:pt x="31" y="0"/>
                    </a:lnTo>
                    <a:lnTo>
                      <a:pt x="29" y="14"/>
                    </a:lnTo>
                    <a:lnTo>
                      <a:pt x="12" y="12"/>
                    </a:lnTo>
                    <a:lnTo>
                      <a:pt x="12" y="12"/>
                    </a:lnTo>
                    <a:lnTo>
                      <a:pt x="12" y="10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38" name="Freeform 126"/>
              <p:cNvSpPr>
                <a:spLocks noEditPoints="1"/>
              </p:cNvSpPr>
              <p:nvPr/>
            </p:nvSpPr>
            <p:spPr bwMode="auto">
              <a:xfrm>
                <a:off x="2400300" y="2574925"/>
                <a:ext cx="101600" cy="222250"/>
              </a:xfrm>
              <a:custGeom>
                <a:avLst/>
                <a:gdLst/>
                <a:ahLst/>
                <a:cxnLst>
                  <a:cxn ang="0">
                    <a:pos x="13" y="5"/>
                  </a:cxn>
                  <a:cxn ang="0">
                    <a:pos x="27" y="21"/>
                  </a:cxn>
                  <a:cxn ang="0">
                    <a:pos x="14" y="53"/>
                  </a:cxn>
                  <a:cxn ang="0">
                    <a:pos x="0" y="37"/>
                  </a:cxn>
                  <a:cxn ang="0">
                    <a:pos x="13" y="5"/>
                  </a:cxn>
                  <a:cxn ang="0">
                    <a:pos x="14" y="10"/>
                  </a:cxn>
                  <a:cxn ang="0">
                    <a:pos x="6" y="34"/>
                  </a:cxn>
                  <a:cxn ang="0">
                    <a:pos x="14" y="49"/>
                  </a:cxn>
                  <a:cxn ang="0">
                    <a:pos x="22" y="24"/>
                  </a:cxn>
                  <a:cxn ang="0">
                    <a:pos x="14" y="10"/>
                  </a:cxn>
                </a:cxnLst>
                <a:rect l="0" t="0" r="r" b="b"/>
                <a:pathLst>
                  <a:path w="27" h="59">
                    <a:moveTo>
                      <a:pt x="13" y="5"/>
                    </a:moveTo>
                    <a:cubicBezTo>
                      <a:pt x="21" y="0"/>
                      <a:pt x="27" y="5"/>
                      <a:pt x="27" y="21"/>
                    </a:cubicBezTo>
                    <a:cubicBezTo>
                      <a:pt x="27" y="36"/>
                      <a:pt x="22" y="48"/>
                      <a:pt x="14" y="53"/>
                    </a:cubicBezTo>
                    <a:cubicBezTo>
                      <a:pt x="5" y="59"/>
                      <a:pt x="0" y="53"/>
                      <a:pt x="0" y="37"/>
                    </a:cubicBezTo>
                    <a:cubicBezTo>
                      <a:pt x="0" y="22"/>
                      <a:pt x="5" y="11"/>
                      <a:pt x="13" y="5"/>
                    </a:cubicBezTo>
                    <a:close/>
                    <a:moveTo>
                      <a:pt x="14" y="10"/>
                    </a:moveTo>
                    <a:cubicBezTo>
                      <a:pt x="8" y="14"/>
                      <a:pt x="6" y="23"/>
                      <a:pt x="6" y="34"/>
                    </a:cubicBezTo>
                    <a:cubicBezTo>
                      <a:pt x="6" y="46"/>
                      <a:pt x="8" y="52"/>
                      <a:pt x="14" y="49"/>
                    </a:cubicBezTo>
                    <a:cubicBezTo>
                      <a:pt x="19" y="45"/>
                      <a:pt x="22" y="36"/>
                      <a:pt x="22" y="24"/>
                    </a:cubicBezTo>
                    <a:cubicBezTo>
                      <a:pt x="22" y="12"/>
                      <a:pt x="18" y="7"/>
                      <a:pt x="14" y="10"/>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39" name="Freeform 127"/>
              <p:cNvSpPr>
                <a:spLocks/>
              </p:cNvSpPr>
              <p:nvPr/>
            </p:nvSpPr>
            <p:spPr bwMode="auto">
              <a:xfrm>
                <a:off x="2320925" y="2673350"/>
                <a:ext cx="49213" cy="187325"/>
              </a:xfrm>
              <a:custGeom>
                <a:avLst/>
                <a:gdLst/>
                <a:ahLst/>
                <a:cxnLst>
                  <a:cxn ang="0">
                    <a:pos x="12" y="109"/>
                  </a:cxn>
                  <a:cxn ang="0">
                    <a:pos x="0" y="118"/>
                  </a:cxn>
                  <a:cxn ang="0">
                    <a:pos x="0" y="7"/>
                  </a:cxn>
                  <a:cxn ang="0">
                    <a:pos x="12" y="0"/>
                  </a:cxn>
                  <a:cxn ang="0">
                    <a:pos x="31" y="0"/>
                  </a:cxn>
                  <a:cxn ang="0">
                    <a:pos x="29" y="12"/>
                  </a:cxn>
                  <a:cxn ang="0">
                    <a:pos x="12" y="12"/>
                  </a:cxn>
                  <a:cxn ang="0">
                    <a:pos x="12" y="12"/>
                  </a:cxn>
                  <a:cxn ang="0">
                    <a:pos x="12" y="109"/>
                  </a:cxn>
                </a:cxnLst>
                <a:rect l="0" t="0" r="r" b="b"/>
                <a:pathLst>
                  <a:path w="31" h="118">
                    <a:moveTo>
                      <a:pt x="12" y="109"/>
                    </a:moveTo>
                    <a:lnTo>
                      <a:pt x="0" y="118"/>
                    </a:lnTo>
                    <a:lnTo>
                      <a:pt x="0" y="7"/>
                    </a:lnTo>
                    <a:lnTo>
                      <a:pt x="12" y="0"/>
                    </a:lnTo>
                    <a:lnTo>
                      <a:pt x="31" y="0"/>
                    </a:lnTo>
                    <a:lnTo>
                      <a:pt x="29" y="12"/>
                    </a:lnTo>
                    <a:lnTo>
                      <a:pt x="12" y="12"/>
                    </a:lnTo>
                    <a:lnTo>
                      <a:pt x="12" y="12"/>
                    </a:lnTo>
                    <a:lnTo>
                      <a:pt x="12" y="10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40" name="Freeform 128"/>
              <p:cNvSpPr>
                <a:spLocks noEditPoints="1"/>
              </p:cNvSpPr>
              <p:nvPr/>
            </p:nvSpPr>
            <p:spPr bwMode="auto">
              <a:xfrm>
                <a:off x="2174875" y="2728913"/>
                <a:ext cx="98425" cy="227013"/>
              </a:xfrm>
              <a:custGeom>
                <a:avLst/>
                <a:gdLst/>
                <a:ahLst/>
                <a:cxnLst>
                  <a:cxn ang="0">
                    <a:pos x="13" y="6"/>
                  </a:cxn>
                  <a:cxn ang="0">
                    <a:pos x="26" y="21"/>
                  </a:cxn>
                  <a:cxn ang="0">
                    <a:pos x="13" y="54"/>
                  </a:cxn>
                  <a:cxn ang="0">
                    <a:pos x="0" y="39"/>
                  </a:cxn>
                  <a:cxn ang="0">
                    <a:pos x="13" y="6"/>
                  </a:cxn>
                  <a:cxn ang="0">
                    <a:pos x="13" y="11"/>
                  </a:cxn>
                  <a:cxn ang="0">
                    <a:pos x="5" y="35"/>
                  </a:cxn>
                  <a:cxn ang="0">
                    <a:pos x="13" y="49"/>
                  </a:cxn>
                  <a:cxn ang="0">
                    <a:pos x="21" y="25"/>
                  </a:cxn>
                  <a:cxn ang="0">
                    <a:pos x="13" y="11"/>
                  </a:cxn>
                </a:cxnLst>
                <a:rect l="0" t="0" r="r" b="b"/>
                <a:pathLst>
                  <a:path w="26" h="60">
                    <a:moveTo>
                      <a:pt x="13" y="6"/>
                    </a:moveTo>
                    <a:cubicBezTo>
                      <a:pt x="20" y="0"/>
                      <a:pt x="26" y="5"/>
                      <a:pt x="26" y="21"/>
                    </a:cubicBezTo>
                    <a:cubicBezTo>
                      <a:pt x="26" y="36"/>
                      <a:pt x="21" y="49"/>
                      <a:pt x="13" y="54"/>
                    </a:cubicBezTo>
                    <a:cubicBezTo>
                      <a:pt x="5" y="60"/>
                      <a:pt x="0" y="55"/>
                      <a:pt x="0" y="39"/>
                    </a:cubicBezTo>
                    <a:cubicBezTo>
                      <a:pt x="0" y="24"/>
                      <a:pt x="5" y="12"/>
                      <a:pt x="13" y="6"/>
                    </a:cubicBezTo>
                    <a:close/>
                    <a:moveTo>
                      <a:pt x="13" y="11"/>
                    </a:moveTo>
                    <a:cubicBezTo>
                      <a:pt x="8" y="14"/>
                      <a:pt x="5" y="24"/>
                      <a:pt x="5" y="35"/>
                    </a:cubicBezTo>
                    <a:cubicBezTo>
                      <a:pt x="5" y="47"/>
                      <a:pt x="8" y="53"/>
                      <a:pt x="13" y="49"/>
                    </a:cubicBezTo>
                    <a:cubicBezTo>
                      <a:pt x="18" y="46"/>
                      <a:pt x="21" y="37"/>
                      <a:pt x="21" y="25"/>
                    </a:cubicBezTo>
                    <a:cubicBezTo>
                      <a:pt x="21" y="12"/>
                      <a:pt x="17" y="7"/>
                      <a:pt x="13" y="11"/>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41" name="Freeform 129"/>
              <p:cNvSpPr>
                <a:spLocks/>
              </p:cNvSpPr>
              <p:nvPr/>
            </p:nvSpPr>
            <p:spPr bwMode="auto">
              <a:xfrm>
                <a:off x="2095500" y="2830513"/>
                <a:ext cx="49213" cy="192088"/>
              </a:xfrm>
              <a:custGeom>
                <a:avLst/>
                <a:gdLst/>
                <a:ahLst/>
                <a:cxnLst>
                  <a:cxn ang="0">
                    <a:pos x="12" y="114"/>
                  </a:cxn>
                  <a:cxn ang="0">
                    <a:pos x="0" y="121"/>
                  </a:cxn>
                  <a:cxn ang="0">
                    <a:pos x="0" y="10"/>
                  </a:cxn>
                  <a:cxn ang="0">
                    <a:pos x="12" y="3"/>
                  </a:cxn>
                  <a:cxn ang="0">
                    <a:pos x="31" y="0"/>
                  </a:cxn>
                  <a:cxn ang="0">
                    <a:pos x="29" y="15"/>
                  </a:cxn>
                  <a:cxn ang="0">
                    <a:pos x="12" y="17"/>
                  </a:cxn>
                  <a:cxn ang="0">
                    <a:pos x="12" y="17"/>
                  </a:cxn>
                  <a:cxn ang="0">
                    <a:pos x="12" y="114"/>
                  </a:cxn>
                </a:cxnLst>
                <a:rect l="0" t="0" r="r" b="b"/>
                <a:pathLst>
                  <a:path w="31" h="121">
                    <a:moveTo>
                      <a:pt x="12" y="114"/>
                    </a:moveTo>
                    <a:lnTo>
                      <a:pt x="0" y="121"/>
                    </a:lnTo>
                    <a:lnTo>
                      <a:pt x="0" y="10"/>
                    </a:lnTo>
                    <a:lnTo>
                      <a:pt x="12" y="3"/>
                    </a:lnTo>
                    <a:lnTo>
                      <a:pt x="31" y="0"/>
                    </a:lnTo>
                    <a:lnTo>
                      <a:pt x="29" y="15"/>
                    </a:lnTo>
                    <a:lnTo>
                      <a:pt x="12" y="17"/>
                    </a:lnTo>
                    <a:lnTo>
                      <a:pt x="12" y="17"/>
                    </a:lnTo>
                    <a:lnTo>
                      <a:pt x="12" y="11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42" name="Freeform 130"/>
              <p:cNvSpPr>
                <a:spLocks noEditPoints="1"/>
              </p:cNvSpPr>
              <p:nvPr/>
            </p:nvSpPr>
            <p:spPr bwMode="auto">
              <a:xfrm>
                <a:off x="1957388" y="2898775"/>
                <a:ext cx="93663" cy="225425"/>
              </a:xfrm>
              <a:custGeom>
                <a:avLst/>
                <a:gdLst/>
                <a:ahLst/>
                <a:cxnLst>
                  <a:cxn ang="0">
                    <a:pos x="12" y="6"/>
                  </a:cxn>
                  <a:cxn ang="0">
                    <a:pos x="25" y="20"/>
                  </a:cxn>
                  <a:cxn ang="0">
                    <a:pos x="13" y="54"/>
                  </a:cxn>
                  <a:cxn ang="0">
                    <a:pos x="0" y="39"/>
                  </a:cxn>
                  <a:cxn ang="0">
                    <a:pos x="12" y="6"/>
                  </a:cxn>
                  <a:cxn ang="0">
                    <a:pos x="12" y="11"/>
                  </a:cxn>
                  <a:cxn ang="0">
                    <a:pos x="5" y="36"/>
                  </a:cxn>
                  <a:cxn ang="0">
                    <a:pos x="12" y="49"/>
                  </a:cxn>
                  <a:cxn ang="0">
                    <a:pos x="20" y="24"/>
                  </a:cxn>
                  <a:cxn ang="0">
                    <a:pos x="12" y="11"/>
                  </a:cxn>
                </a:cxnLst>
                <a:rect l="0" t="0" r="r" b="b"/>
                <a:pathLst>
                  <a:path w="25" h="60">
                    <a:moveTo>
                      <a:pt x="12" y="6"/>
                    </a:moveTo>
                    <a:cubicBezTo>
                      <a:pt x="19" y="0"/>
                      <a:pt x="25" y="4"/>
                      <a:pt x="25" y="20"/>
                    </a:cubicBezTo>
                    <a:cubicBezTo>
                      <a:pt x="24" y="36"/>
                      <a:pt x="20" y="48"/>
                      <a:pt x="13" y="54"/>
                    </a:cubicBezTo>
                    <a:cubicBezTo>
                      <a:pt x="4" y="60"/>
                      <a:pt x="0" y="55"/>
                      <a:pt x="0" y="39"/>
                    </a:cubicBezTo>
                    <a:cubicBezTo>
                      <a:pt x="0" y="25"/>
                      <a:pt x="4" y="12"/>
                      <a:pt x="12" y="6"/>
                    </a:cubicBezTo>
                    <a:close/>
                    <a:moveTo>
                      <a:pt x="12" y="11"/>
                    </a:moveTo>
                    <a:cubicBezTo>
                      <a:pt x="7" y="15"/>
                      <a:pt x="5" y="24"/>
                      <a:pt x="5" y="36"/>
                    </a:cubicBezTo>
                    <a:cubicBezTo>
                      <a:pt x="5" y="48"/>
                      <a:pt x="7" y="53"/>
                      <a:pt x="12" y="49"/>
                    </a:cubicBezTo>
                    <a:cubicBezTo>
                      <a:pt x="17" y="46"/>
                      <a:pt x="20" y="36"/>
                      <a:pt x="20" y="24"/>
                    </a:cubicBezTo>
                    <a:cubicBezTo>
                      <a:pt x="20" y="11"/>
                      <a:pt x="17" y="7"/>
                      <a:pt x="12" y="11"/>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43" name="Freeform 131"/>
              <p:cNvSpPr>
                <a:spLocks/>
              </p:cNvSpPr>
              <p:nvPr/>
            </p:nvSpPr>
            <p:spPr bwMode="auto">
              <a:xfrm>
                <a:off x="1881188" y="3008313"/>
                <a:ext cx="46038" cy="192088"/>
              </a:xfrm>
              <a:custGeom>
                <a:avLst/>
                <a:gdLst/>
                <a:ahLst/>
                <a:cxnLst>
                  <a:cxn ang="0">
                    <a:pos x="12" y="111"/>
                  </a:cxn>
                  <a:cxn ang="0">
                    <a:pos x="0" y="121"/>
                  </a:cxn>
                  <a:cxn ang="0">
                    <a:pos x="0" y="9"/>
                  </a:cxn>
                  <a:cxn ang="0">
                    <a:pos x="12" y="2"/>
                  </a:cxn>
                  <a:cxn ang="0">
                    <a:pos x="29" y="0"/>
                  </a:cxn>
                  <a:cxn ang="0">
                    <a:pos x="26" y="12"/>
                  </a:cxn>
                  <a:cxn ang="0">
                    <a:pos x="12" y="14"/>
                  </a:cxn>
                  <a:cxn ang="0">
                    <a:pos x="12" y="14"/>
                  </a:cxn>
                  <a:cxn ang="0">
                    <a:pos x="12" y="111"/>
                  </a:cxn>
                </a:cxnLst>
                <a:rect l="0" t="0" r="r" b="b"/>
                <a:pathLst>
                  <a:path w="29" h="121">
                    <a:moveTo>
                      <a:pt x="12" y="111"/>
                    </a:moveTo>
                    <a:lnTo>
                      <a:pt x="0" y="121"/>
                    </a:lnTo>
                    <a:lnTo>
                      <a:pt x="0" y="9"/>
                    </a:lnTo>
                    <a:lnTo>
                      <a:pt x="12" y="2"/>
                    </a:lnTo>
                    <a:lnTo>
                      <a:pt x="29" y="0"/>
                    </a:lnTo>
                    <a:lnTo>
                      <a:pt x="26" y="12"/>
                    </a:lnTo>
                    <a:lnTo>
                      <a:pt x="12" y="14"/>
                    </a:lnTo>
                    <a:lnTo>
                      <a:pt x="12" y="14"/>
                    </a:lnTo>
                    <a:lnTo>
                      <a:pt x="12" y="11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44" name="Freeform 132"/>
              <p:cNvSpPr>
                <a:spLocks noEditPoints="1"/>
              </p:cNvSpPr>
              <p:nvPr/>
            </p:nvSpPr>
            <p:spPr bwMode="auto">
              <a:xfrm>
                <a:off x="1749425" y="3079750"/>
                <a:ext cx="87313" cy="228600"/>
              </a:xfrm>
              <a:custGeom>
                <a:avLst/>
                <a:gdLst/>
                <a:ahLst/>
                <a:cxnLst>
                  <a:cxn ang="0">
                    <a:pos x="11" y="6"/>
                  </a:cxn>
                  <a:cxn ang="0">
                    <a:pos x="23" y="20"/>
                  </a:cxn>
                  <a:cxn ang="0">
                    <a:pos x="12" y="54"/>
                  </a:cxn>
                  <a:cxn ang="0">
                    <a:pos x="0" y="41"/>
                  </a:cxn>
                  <a:cxn ang="0">
                    <a:pos x="11" y="6"/>
                  </a:cxn>
                  <a:cxn ang="0">
                    <a:pos x="11" y="11"/>
                  </a:cxn>
                  <a:cxn ang="0">
                    <a:pos x="4" y="36"/>
                  </a:cxn>
                  <a:cxn ang="0">
                    <a:pos x="11" y="50"/>
                  </a:cxn>
                  <a:cxn ang="0">
                    <a:pos x="18" y="24"/>
                  </a:cxn>
                  <a:cxn ang="0">
                    <a:pos x="11" y="11"/>
                  </a:cxn>
                </a:cxnLst>
                <a:rect l="0" t="0" r="r" b="b"/>
                <a:pathLst>
                  <a:path w="23" h="61">
                    <a:moveTo>
                      <a:pt x="11" y="6"/>
                    </a:moveTo>
                    <a:cubicBezTo>
                      <a:pt x="18" y="0"/>
                      <a:pt x="23" y="4"/>
                      <a:pt x="23" y="20"/>
                    </a:cubicBezTo>
                    <a:cubicBezTo>
                      <a:pt x="23" y="35"/>
                      <a:pt x="18" y="48"/>
                      <a:pt x="12" y="54"/>
                    </a:cubicBezTo>
                    <a:cubicBezTo>
                      <a:pt x="4" y="61"/>
                      <a:pt x="0" y="56"/>
                      <a:pt x="0" y="41"/>
                    </a:cubicBezTo>
                    <a:cubicBezTo>
                      <a:pt x="0" y="26"/>
                      <a:pt x="4" y="13"/>
                      <a:pt x="11" y="6"/>
                    </a:cubicBezTo>
                    <a:close/>
                    <a:moveTo>
                      <a:pt x="11" y="11"/>
                    </a:moveTo>
                    <a:cubicBezTo>
                      <a:pt x="7" y="15"/>
                      <a:pt x="4" y="25"/>
                      <a:pt x="4" y="36"/>
                    </a:cubicBezTo>
                    <a:cubicBezTo>
                      <a:pt x="4" y="48"/>
                      <a:pt x="7" y="54"/>
                      <a:pt x="11" y="50"/>
                    </a:cubicBezTo>
                    <a:cubicBezTo>
                      <a:pt x="16" y="46"/>
                      <a:pt x="18" y="36"/>
                      <a:pt x="18" y="24"/>
                    </a:cubicBezTo>
                    <a:cubicBezTo>
                      <a:pt x="18" y="11"/>
                      <a:pt x="15" y="7"/>
                      <a:pt x="11" y="11"/>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45" name="Freeform 133"/>
              <p:cNvSpPr>
                <a:spLocks/>
              </p:cNvSpPr>
              <p:nvPr/>
            </p:nvSpPr>
            <p:spPr bwMode="auto">
              <a:xfrm>
                <a:off x="1677988" y="3192463"/>
                <a:ext cx="41275" cy="195263"/>
              </a:xfrm>
              <a:custGeom>
                <a:avLst/>
                <a:gdLst/>
                <a:ahLst/>
                <a:cxnLst>
                  <a:cxn ang="0">
                    <a:pos x="12" y="114"/>
                  </a:cxn>
                  <a:cxn ang="0">
                    <a:pos x="0" y="123"/>
                  </a:cxn>
                  <a:cxn ang="0">
                    <a:pos x="0" y="14"/>
                  </a:cxn>
                  <a:cxn ang="0">
                    <a:pos x="10" y="5"/>
                  </a:cxn>
                  <a:cxn ang="0">
                    <a:pos x="26" y="0"/>
                  </a:cxn>
                  <a:cxn ang="0">
                    <a:pos x="26" y="14"/>
                  </a:cxn>
                  <a:cxn ang="0">
                    <a:pos x="12" y="17"/>
                  </a:cxn>
                  <a:cxn ang="0">
                    <a:pos x="12" y="17"/>
                  </a:cxn>
                  <a:cxn ang="0">
                    <a:pos x="12" y="114"/>
                  </a:cxn>
                </a:cxnLst>
                <a:rect l="0" t="0" r="r" b="b"/>
                <a:pathLst>
                  <a:path w="26" h="123">
                    <a:moveTo>
                      <a:pt x="12" y="114"/>
                    </a:moveTo>
                    <a:lnTo>
                      <a:pt x="0" y="123"/>
                    </a:lnTo>
                    <a:lnTo>
                      <a:pt x="0" y="14"/>
                    </a:lnTo>
                    <a:lnTo>
                      <a:pt x="10" y="5"/>
                    </a:lnTo>
                    <a:lnTo>
                      <a:pt x="26" y="0"/>
                    </a:lnTo>
                    <a:lnTo>
                      <a:pt x="26" y="14"/>
                    </a:lnTo>
                    <a:lnTo>
                      <a:pt x="12" y="17"/>
                    </a:lnTo>
                    <a:lnTo>
                      <a:pt x="12" y="17"/>
                    </a:lnTo>
                    <a:lnTo>
                      <a:pt x="12" y="11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46" name="Freeform 134"/>
              <p:cNvSpPr>
                <a:spLocks noEditPoints="1"/>
              </p:cNvSpPr>
              <p:nvPr/>
            </p:nvSpPr>
            <p:spPr bwMode="auto">
              <a:xfrm>
                <a:off x="1554163" y="3271838"/>
                <a:ext cx="82550" cy="236538"/>
              </a:xfrm>
              <a:custGeom>
                <a:avLst/>
                <a:gdLst/>
                <a:ahLst/>
                <a:cxnLst>
                  <a:cxn ang="0">
                    <a:pos x="11" y="7"/>
                  </a:cxn>
                  <a:cxn ang="0">
                    <a:pos x="22" y="20"/>
                  </a:cxn>
                  <a:cxn ang="0">
                    <a:pos x="11" y="55"/>
                  </a:cxn>
                  <a:cxn ang="0">
                    <a:pos x="0" y="42"/>
                  </a:cxn>
                  <a:cxn ang="0">
                    <a:pos x="11" y="7"/>
                  </a:cxn>
                  <a:cxn ang="0">
                    <a:pos x="11" y="12"/>
                  </a:cxn>
                  <a:cxn ang="0">
                    <a:pos x="4" y="38"/>
                  </a:cxn>
                  <a:cxn ang="0">
                    <a:pos x="11" y="50"/>
                  </a:cxn>
                  <a:cxn ang="0">
                    <a:pos x="17" y="24"/>
                  </a:cxn>
                  <a:cxn ang="0">
                    <a:pos x="11" y="12"/>
                  </a:cxn>
                </a:cxnLst>
                <a:rect l="0" t="0" r="r" b="b"/>
                <a:pathLst>
                  <a:path w="22" h="63">
                    <a:moveTo>
                      <a:pt x="11" y="7"/>
                    </a:moveTo>
                    <a:cubicBezTo>
                      <a:pt x="17" y="0"/>
                      <a:pt x="22" y="4"/>
                      <a:pt x="22" y="20"/>
                    </a:cubicBezTo>
                    <a:cubicBezTo>
                      <a:pt x="22" y="35"/>
                      <a:pt x="17" y="48"/>
                      <a:pt x="11" y="55"/>
                    </a:cubicBezTo>
                    <a:cubicBezTo>
                      <a:pt x="4" y="63"/>
                      <a:pt x="0" y="58"/>
                      <a:pt x="0" y="42"/>
                    </a:cubicBezTo>
                    <a:cubicBezTo>
                      <a:pt x="0" y="27"/>
                      <a:pt x="4" y="14"/>
                      <a:pt x="11" y="7"/>
                    </a:cubicBezTo>
                    <a:close/>
                    <a:moveTo>
                      <a:pt x="11" y="12"/>
                    </a:moveTo>
                    <a:cubicBezTo>
                      <a:pt x="6" y="17"/>
                      <a:pt x="4" y="26"/>
                      <a:pt x="4" y="38"/>
                    </a:cubicBezTo>
                    <a:cubicBezTo>
                      <a:pt x="4" y="50"/>
                      <a:pt x="6" y="55"/>
                      <a:pt x="11" y="50"/>
                    </a:cubicBezTo>
                    <a:cubicBezTo>
                      <a:pt x="15" y="46"/>
                      <a:pt x="17" y="37"/>
                      <a:pt x="17" y="24"/>
                    </a:cubicBezTo>
                    <a:cubicBezTo>
                      <a:pt x="17" y="12"/>
                      <a:pt x="15" y="8"/>
                      <a:pt x="11" y="12"/>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47" name="Freeform 135"/>
              <p:cNvSpPr>
                <a:spLocks/>
              </p:cNvSpPr>
              <p:nvPr/>
            </p:nvSpPr>
            <p:spPr bwMode="auto">
              <a:xfrm>
                <a:off x="1490663" y="3392488"/>
                <a:ext cx="38100" cy="198438"/>
              </a:xfrm>
              <a:custGeom>
                <a:avLst/>
                <a:gdLst/>
                <a:ahLst/>
                <a:cxnLst>
                  <a:cxn ang="0">
                    <a:pos x="9" y="116"/>
                  </a:cxn>
                  <a:cxn ang="0">
                    <a:pos x="0" y="125"/>
                  </a:cxn>
                  <a:cxn ang="0">
                    <a:pos x="0" y="16"/>
                  </a:cxn>
                  <a:cxn ang="0">
                    <a:pos x="9" y="7"/>
                  </a:cxn>
                  <a:cxn ang="0">
                    <a:pos x="24" y="0"/>
                  </a:cxn>
                  <a:cxn ang="0">
                    <a:pos x="21" y="14"/>
                  </a:cxn>
                  <a:cxn ang="0">
                    <a:pos x="9" y="19"/>
                  </a:cxn>
                  <a:cxn ang="0">
                    <a:pos x="9" y="19"/>
                  </a:cxn>
                  <a:cxn ang="0">
                    <a:pos x="9" y="116"/>
                  </a:cxn>
                </a:cxnLst>
                <a:rect l="0" t="0" r="r" b="b"/>
                <a:pathLst>
                  <a:path w="24" h="125">
                    <a:moveTo>
                      <a:pt x="9" y="116"/>
                    </a:moveTo>
                    <a:lnTo>
                      <a:pt x="0" y="125"/>
                    </a:lnTo>
                    <a:lnTo>
                      <a:pt x="0" y="16"/>
                    </a:lnTo>
                    <a:lnTo>
                      <a:pt x="9" y="7"/>
                    </a:lnTo>
                    <a:lnTo>
                      <a:pt x="24" y="0"/>
                    </a:lnTo>
                    <a:lnTo>
                      <a:pt x="21" y="14"/>
                    </a:lnTo>
                    <a:lnTo>
                      <a:pt x="9" y="19"/>
                    </a:lnTo>
                    <a:lnTo>
                      <a:pt x="9" y="19"/>
                    </a:lnTo>
                    <a:lnTo>
                      <a:pt x="9" y="116"/>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48" name="Freeform 136"/>
              <p:cNvSpPr>
                <a:spLocks noEditPoints="1"/>
              </p:cNvSpPr>
              <p:nvPr/>
            </p:nvSpPr>
            <p:spPr bwMode="auto">
              <a:xfrm>
                <a:off x="1377950" y="3482975"/>
                <a:ext cx="71438" cy="236538"/>
              </a:xfrm>
              <a:custGeom>
                <a:avLst/>
                <a:gdLst/>
                <a:ahLst/>
                <a:cxnLst>
                  <a:cxn ang="0">
                    <a:pos x="9" y="7"/>
                  </a:cxn>
                  <a:cxn ang="0">
                    <a:pos x="19" y="19"/>
                  </a:cxn>
                  <a:cxn ang="0">
                    <a:pos x="10" y="55"/>
                  </a:cxn>
                  <a:cxn ang="0">
                    <a:pos x="0" y="43"/>
                  </a:cxn>
                  <a:cxn ang="0">
                    <a:pos x="9" y="7"/>
                  </a:cxn>
                  <a:cxn ang="0">
                    <a:pos x="9" y="12"/>
                  </a:cxn>
                  <a:cxn ang="0">
                    <a:pos x="4" y="38"/>
                  </a:cxn>
                  <a:cxn ang="0">
                    <a:pos x="9" y="50"/>
                  </a:cxn>
                  <a:cxn ang="0">
                    <a:pos x="15" y="24"/>
                  </a:cxn>
                  <a:cxn ang="0">
                    <a:pos x="9" y="12"/>
                  </a:cxn>
                </a:cxnLst>
                <a:rect l="0" t="0" r="r" b="b"/>
                <a:pathLst>
                  <a:path w="19" h="63">
                    <a:moveTo>
                      <a:pt x="9" y="7"/>
                    </a:moveTo>
                    <a:cubicBezTo>
                      <a:pt x="15" y="0"/>
                      <a:pt x="19" y="3"/>
                      <a:pt x="19" y="19"/>
                    </a:cubicBezTo>
                    <a:cubicBezTo>
                      <a:pt x="19" y="34"/>
                      <a:pt x="15" y="48"/>
                      <a:pt x="10" y="55"/>
                    </a:cubicBezTo>
                    <a:cubicBezTo>
                      <a:pt x="3" y="63"/>
                      <a:pt x="0" y="59"/>
                      <a:pt x="0" y="43"/>
                    </a:cubicBezTo>
                    <a:cubicBezTo>
                      <a:pt x="0" y="28"/>
                      <a:pt x="3" y="15"/>
                      <a:pt x="9" y="7"/>
                    </a:cubicBezTo>
                    <a:close/>
                    <a:moveTo>
                      <a:pt x="9" y="12"/>
                    </a:moveTo>
                    <a:cubicBezTo>
                      <a:pt x="5" y="17"/>
                      <a:pt x="4" y="27"/>
                      <a:pt x="4" y="38"/>
                    </a:cubicBezTo>
                    <a:cubicBezTo>
                      <a:pt x="4" y="50"/>
                      <a:pt x="5" y="55"/>
                      <a:pt x="9" y="50"/>
                    </a:cubicBezTo>
                    <a:cubicBezTo>
                      <a:pt x="13" y="46"/>
                      <a:pt x="15" y="36"/>
                      <a:pt x="15" y="24"/>
                    </a:cubicBezTo>
                    <a:cubicBezTo>
                      <a:pt x="15" y="11"/>
                      <a:pt x="13" y="7"/>
                      <a:pt x="9" y="12"/>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49" name="Freeform 137"/>
              <p:cNvSpPr>
                <a:spLocks/>
              </p:cNvSpPr>
              <p:nvPr/>
            </p:nvSpPr>
            <p:spPr bwMode="auto">
              <a:xfrm>
                <a:off x="1320800" y="3609975"/>
                <a:ext cx="34925" cy="203200"/>
              </a:xfrm>
              <a:custGeom>
                <a:avLst/>
                <a:gdLst/>
                <a:ahLst/>
                <a:cxnLst>
                  <a:cxn ang="0">
                    <a:pos x="8" y="116"/>
                  </a:cxn>
                  <a:cxn ang="0">
                    <a:pos x="0" y="128"/>
                  </a:cxn>
                  <a:cxn ang="0">
                    <a:pos x="0" y="17"/>
                  </a:cxn>
                  <a:cxn ang="0">
                    <a:pos x="8" y="5"/>
                  </a:cxn>
                  <a:cxn ang="0">
                    <a:pos x="22" y="0"/>
                  </a:cxn>
                  <a:cxn ang="0">
                    <a:pos x="19" y="12"/>
                  </a:cxn>
                  <a:cxn ang="0">
                    <a:pos x="8" y="19"/>
                  </a:cxn>
                  <a:cxn ang="0">
                    <a:pos x="8" y="19"/>
                  </a:cxn>
                  <a:cxn ang="0">
                    <a:pos x="8" y="116"/>
                  </a:cxn>
                </a:cxnLst>
                <a:rect l="0" t="0" r="r" b="b"/>
                <a:pathLst>
                  <a:path w="22" h="128">
                    <a:moveTo>
                      <a:pt x="8" y="116"/>
                    </a:moveTo>
                    <a:lnTo>
                      <a:pt x="0" y="128"/>
                    </a:lnTo>
                    <a:lnTo>
                      <a:pt x="0" y="17"/>
                    </a:lnTo>
                    <a:lnTo>
                      <a:pt x="8" y="5"/>
                    </a:lnTo>
                    <a:lnTo>
                      <a:pt x="22" y="0"/>
                    </a:lnTo>
                    <a:lnTo>
                      <a:pt x="19" y="12"/>
                    </a:lnTo>
                    <a:lnTo>
                      <a:pt x="8" y="19"/>
                    </a:lnTo>
                    <a:lnTo>
                      <a:pt x="8" y="19"/>
                    </a:lnTo>
                    <a:lnTo>
                      <a:pt x="8" y="116"/>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50" name="Freeform 138"/>
              <p:cNvSpPr>
                <a:spLocks noEditPoints="1"/>
              </p:cNvSpPr>
              <p:nvPr/>
            </p:nvSpPr>
            <p:spPr bwMode="auto">
              <a:xfrm>
                <a:off x="1223963" y="3703638"/>
                <a:ext cx="60325" cy="246063"/>
              </a:xfrm>
              <a:custGeom>
                <a:avLst/>
                <a:gdLst/>
                <a:ahLst/>
                <a:cxnLst>
                  <a:cxn ang="0">
                    <a:pos x="8" y="8"/>
                  </a:cxn>
                  <a:cxn ang="0">
                    <a:pos x="16" y="19"/>
                  </a:cxn>
                  <a:cxn ang="0">
                    <a:pos x="8" y="56"/>
                  </a:cxn>
                  <a:cxn ang="0">
                    <a:pos x="0" y="45"/>
                  </a:cxn>
                  <a:cxn ang="0">
                    <a:pos x="8" y="8"/>
                  </a:cxn>
                  <a:cxn ang="0">
                    <a:pos x="8" y="13"/>
                  </a:cxn>
                  <a:cxn ang="0">
                    <a:pos x="3" y="40"/>
                  </a:cxn>
                  <a:cxn ang="0">
                    <a:pos x="8" y="52"/>
                  </a:cxn>
                  <a:cxn ang="0">
                    <a:pos x="13" y="24"/>
                  </a:cxn>
                  <a:cxn ang="0">
                    <a:pos x="8" y="13"/>
                  </a:cxn>
                </a:cxnLst>
                <a:rect l="0" t="0" r="r" b="b"/>
                <a:pathLst>
                  <a:path w="16" h="65">
                    <a:moveTo>
                      <a:pt x="8" y="8"/>
                    </a:moveTo>
                    <a:cubicBezTo>
                      <a:pt x="13" y="0"/>
                      <a:pt x="16" y="3"/>
                      <a:pt x="16" y="19"/>
                    </a:cubicBezTo>
                    <a:cubicBezTo>
                      <a:pt x="16" y="35"/>
                      <a:pt x="13" y="48"/>
                      <a:pt x="8" y="56"/>
                    </a:cubicBezTo>
                    <a:cubicBezTo>
                      <a:pt x="3" y="65"/>
                      <a:pt x="0" y="61"/>
                      <a:pt x="0" y="45"/>
                    </a:cubicBezTo>
                    <a:cubicBezTo>
                      <a:pt x="0" y="30"/>
                      <a:pt x="3" y="17"/>
                      <a:pt x="8" y="8"/>
                    </a:cubicBezTo>
                    <a:close/>
                    <a:moveTo>
                      <a:pt x="8" y="13"/>
                    </a:moveTo>
                    <a:cubicBezTo>
                      <a:pt x="4" y="19"/>
                      <a:pt x="3" y="29"/>
                      <a:pt x="3" y="40"/>
                    </a:cubicBezTo>
                    <a:cubicBezTo>
                      <a:pt x="3" y="52"/>
                      <a:pt x="5" y="57"/>
                      <a:pt x="8" y="52"/>
                    </a:cubicBezTo>
                    <a:cubicBezTo>
                      <a:pt x="11" y="47"/>
                      <a:pt x="13" y="37"/>
                      <a:pt x="13" y="24"/>
                    </a:cubicBezTo>
                    <a:cubicBezTo>
                      <a:pt x="13" y="12"/>
                      <a:pt x="11" y="8"/>
                      <a:pt x="8" y="13"/>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51" name="Freeform 139"/>
              <p:cNvSpPr>
                <a:spLocks/>
              </p:cNvSpPr>
              <p:nvPr/>
            </p:nvSpPr>
            <p:spPr bwMode="auto">
              <a:xfrm>
                <a:off x="1177925" y="3843338"/>
                <a:ext cx="26988" cy="207963"/>
              </a:xfrm>
              <a:custGeom>
                <a:avLst/>
                <a:gdLst/>
                <a:ahLst/>
                <a:cxnLst>
                  <a:cxn ang="0">
                    <a:pos x="5" y="119"/>
                  </a:cxn>
                  <a:cxn ang="0">
                    <a:pos x="0" y="131"/>
                  </a:cxn>
                  <a:cxn ang="0">
                    <a:pos x="0" y="19"/>
                  </a:cxn>
                  <a:cxn ang="0">
                    <a:pos x="5" y="7"/>
                  </a:cxn>
                  <a:cxn ang="0">
                    <a:pos x="17" y="0"/>
                  </a:cxn>
                  <a:cxn ang="0">
                    <a:pos x="15" y="14"/>
                  </a:cxn>
                  <a:cxn ang="0">
                    <a:pos x="8" y="22"/>
                  </a:cxn>
                  <a:cxn ang="0">
                    <a:pos x="5" y="22"/>
                  </a:cxn>
                  <a:cxn ang="0">
                    <a:pos x="5" y="119"/>
                  </a:cxn>
                </a:cxnLst>
                <a:rect l="0" t="0" r="r" b="b"/>
                <a:pathLst>
                  <a:path w="17" h="131">
                    <a:moveTo>
                      <a:pt x="5" y="119"/>
                    </a:moveTo>
                    <a:lnTo>
                      <a:pt x="0" y="131"/>
                    </a:lnTo>
                    <a:lnTo>
                      <a:pt x="0" y="19"/>
                    </a:lnTo>
                    <a:lnTo>
                      <a:pt x="5" y="7"/>
                    </a:lnTo>
                    <a:lnTo>
                      <a:pt x="17" y="0"/>
                    </a:lnTo>
                    <a:lnTo>
                      <a:pt x="15" y="14"/>
                    </a:lnTo>
                    <a:lnTo>
                      <a:pt x="8" y="22"/>
                    </a:lnTo>
                    <a:lnTo>
                      <a:pt x="5" y="22"/>
                    </a:lnTo>
                    <a:lnTo>
                      <a:pt x="5" y="11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52" name="Freeform 140"/>
              <p:cNvSpPr>
                <a:spLocks noEditPoints="1"/>
              </p:cNvSpPr>
              <p:nvPr/>
            </p:nvSpPr>
            <p:spPr bwMode="auto">
              <a:xfrm>
                <a:off x="1106488" y="3949700"/>
                <a:ext cx="41275" cy="250825"/>
              </a:xfrm>
              <a:custGeom>
                <a:avLst/>
                <a:gdLst/>
                <a:ahLst/>
                <a:cxnLst>
                  <a:cxn ang="0">
                    <a:pos x="5" y="9"/>
                  </a:cxn>
                  <a:cxn ang="0">
                    <a:pos x="11" y="18"/>
                  </a:cxn>
                  <a:cxn ang="0">
                    <a:pos x="6" y="57"/>
                  </a:cxn>
                  <a:cxn ang="0">
                    <a:pos x="0" y="47"/>
                  </a:cxn>
                  <a:cxn ang="0">
                    <a:pos x="5" y="9"/>
                  </a:cxn>
                  <a:cxn ang="0">
                    <a:pos x="5" y="14"/>
                  </a:cxn>
                  <a:cxn ang="0">
                    <a:pos x="2" y="42"/>
                  </a:cxn>
                  <a:cxn ang="0">
                    <a:pos x="6" y="52"/>
                  </a:cxn>
                  <a:cxn ang="0">
                    <a:pos x="9" y="24"/>
                  </a:cxn>
                  <a:cxn ang="0">
                    <a:pos x="5" y="14"/>
                  </a:cxn>
                </a:cxnLst>
                <a:rect l="0" t="0" r="r" b="b"/>
                <a:pathLst>
                  <a:path w="11" h="67">
                    <a:moveTo>
                      <a:pt x="5" y="9"/>
                    </a:moveTo>
                    <a:cubicBezTo>
                      <a:pt x="9" y="0"/>
                      <a:pt x="11" y="3"/>
                      <a:pt x="11" y="18"/>
                    </a:cubicBezTo>
                    <a:cubicBezTo>
                      <a:pt x="11" y="34"/>
                      <a:pt x="9" y="48"/>
                      <a:pt x="6" y="57"/>
                    </a:cubicBezTo>
                    <a:cubicBezTo>
                      <a:pt x="2" y="67"/>
                      <a:pt x="0" y="63"/>
                      <a:pt x="0" y="47"/>
                    </a:cubicBezTo>
                    <a:cubicBezTo>
                      <a:pt x="0" y="32"/>
                      <a:pt x="2" y="18"/>
                      <a:pt x="5" y="9"/>
                    </a:cubicBezTo>
                    <a:close/>
                    <a:moveTo>
                      <a:pt x="5" y="14"/>
                    </a:moveTo>
                    <a:cubicBezTo>
                      <a:pt x="3" y="20"/>
                      <a:pt x="2" y="30"/>
                      <a:pt x="2" y="42"/>
                    </a:cubicBezTo>
                    <a:cubicBezTo>
                      <a:pt x="2" y="54"/>
                      <a:pt x="3" y="58"/>
                      <a:pt x="6" y="52"/>
                    </a:cubicBezTo>
                    <a:cubicBezTo>
                      <a:pt x="8" y="47"/>
                      <a:pt x="9" y="37"/>
                      <a:pt x="9" y="24"/>
                    </a:cubicBezTo>
                    <a:cubicBezTo>
                      <a:pt x="9" y="12"/>
                      <a:pt x="8" y="9"/>
                      <a:pt x="5" y="1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53" name="Freeform 141"/>
              <p:cNvSpPr>
                <a:spLocks/>
              </p:cNvSpPr>
              <p:nvPr/>
            </p:nvSpPr>
            <p:spPr bwMode="auto">
              <a:xfrm>
                <a:off x="1081088" y="4098925"/>
                <a:ext cx="14288" cy="211138"/>
              </a:xfrm>
              <a:custGeom>
                <a:avLst/>
                <a:gdLst/>
                <a:ahLst/>
                <a:cxnLst>
                  <a:cxn ang="0">
                    <a:pos x="2" y="119"/>
                  </a:cxn>
                  <a:cxn ang="0">
                    <a:pos x="0" y="133"/>
                  </a:cxn>
                  <a:cxn ang="0">
                    <a:pos x="0" y="22"/>
                  </a:cxn>
                  <a:cxn ang="0">
                    <a:pos x="2" y="10"/>
                  </a:cxn>
                  <a:cxn ang="0">
                    <a:pos x="9" y="0"/>
                  </a:cxn>
                  <a:cxn ang="0">
                    <a:pos x="7" y="15"/>
                  </a:cxn>
                  <a:cxn ang="0">
                    <a:pos x="2" y="22"/>
                  </a:cxn>
                  <a:cxn ang="0">
                    <a:pos x="2" y="22"/>
                  </a:cxn>
                  <a:cxn ang="0">
                    <a:pos x="2" y="119"/>
                  </a:cxn>
                </a:cxnLst>
                <a:rect l="0" t="0" r="r" b="b"/>
                <a:pathLst>
                  <a:path w="9" h="133">
                    <a:moveTo>
                      <a:pt x="2" y="119"/>
                    </a:moveTo>
                    <a:lnTo>
                      <a:pt x="0" y="133"/>
                    </a:lnTo>
                    <a:lnTo>
                      <a:pt x="0" y="22"/>
                    </a:lnTo>
                    <a:lnTo>
                      <a:pt x="2" y="10"/>
                    </a:lnTo>
                    <a:lnTo>
                      <a:pt x="9" y="0"/>
                    </a:lnTo>
                    <a:lnTo>
                      <a:pt x="7" y="15"/>
                    </a:lnTo>
                    <a:lnTo>
                      <a:pt x="2" y="22"/>
                    </a:lnTo>
                    <a:lnTo>
                      <a:pt x="2" y="22"/>
                    </a:lnTo>
                    <a:lnTo>
                      <a:pt x="2" y="11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54" name="Freeform 142"/>
              <p:cNvSpPr>
                <a:spLocks noEditPoints="1"/>
              </p:cNvSpPr>
              <p:nvPr/>
            </p:nvSpPr>
            <p:spPr bwMode="auto">
              <a:xfrm>
                <a:off x="1054100" y="4216400"/>
                <a:ext cx="11113" cy="255588"/>
              </a:xfrm>
              <a:custGeom>
                <a:avLst/>
                <a:gdLst/>
                <a:ahLst/>
                <a:cxnLst>
                  <a:cxn ang="0">
                    <a:pos x="2" y="10"/>
                  </a:cxn>
                  <a:cxn ang="0">
                    <a:pos x="3" y="18"/>
                  </a:cxn>
                  <a:cxn ang="0">
                    <a:pos x="2" y="57"/>
                  </a:cxn>
                  <a:cxn ang="0">
                    <a:pos x="0" y="49"/>
                  </a:cxn>
                  <a:cxn ang="0">
                    <a:pos x="2" y="10"/>
                  </a:cxn>
                  <a:cxn ang="0">
                    <a:pos x="2" y="14"/>
                  </a:cxn>
                  <a:cxn ang="0">
                    <a:pos x="1" y="43"/>
                  </a:cxn>
                  <a:cxn ang="0">
                    <a:pos x="2" y="53"/>
                  </a:cxn>
                  <a:cxn ang="0">
                    <a:pos x="3" y="24"/>
                  </a:cxn>
                  <a:cxn ang="0">
                    <a:pos x="2" y="14"/>
                  </a:cxn>
                </a:cxnLst>
                <a:rect l="0" t="0" r="r" b="b"/>
                <a:pathLst>
                  <a:path w="3" h="68">
                    <a:moveTo>
                      <a:pt x="2" y="10"/>
                    </a:moveTo>
                    <a:cubicBezTo>
                      <a:pt x="3" y="0"/>
                      <a:pt x="3" y="2"/>
                      <a:pt x="3" y="18"/>
                    </a:cubicBezTo>
                    <a:cubicBezTo>
                      <a:pt x="3" y="33"/>
                      <a:pt x="3" y="48"/>
                      <a:pt x="2" y="57"/>
                    </a:cubicBezTo>
                    <a:cubicBezTo>
                      <a:pt x="1" y="68"/>
                      <a:pt x="0" y="65"/>
                      <a:pt x="0" y="49"/>
                    </a:cubicBezTo>
                    <a:cubicBezTo>
                      <a:pt x="0" y="34"/>
                      <a:pt x="1" y="19"/>
                      <a:pt x="2" y="10"/>
                    </a:cubicBezTo>
                    <a:close/>
                    <a:moveTo>
                      <a:pt x="2" y="14"/>
                    </a:moveTo>
                    <a:cubicBezTo>
                      <a:pt x="1" y="21"/>
                      <a:pt x="1" y="31"/>
                      <a:pt x="1" y="43"/>
                    </a:cubicBezTo>
                    <a:cubicBezTo>
                      <a:pt x="1" y="55"/>
                      <a:pt x="1" y="59"/>
                      <a:pt x="2" y="53"/>
                    </a:cubicBezTo>
                    <a:cubicBezTo>
                      <a:pt x="2" y="47"/>
                      <a:pt x="3" y="36"/>
                      <a:pt x="3" y="24"/>
                    </a:cubicBezTo>
                    <a:cubicBezTo>
                      <a:pt x="3" y="11"/>
                      <a:pt x="2" y="9"/>
                      <a:pt x="2" y="1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55" name="Freeform 143"/>
              <p:cNvSpPr>
                <a:spLocks/>
              </p:cNvSpPr>
              <p:nvPr/>
            </p:nvSpPr>
            <p:spPr bwMode="auto">
              <a:xfrm>
                <a:off x="1058863" y="4375150"/>
                <a:ext cx="6350" cy="209550"/>
              </a:xfrm>
              <a:custGeom>
                <a:avLst/>
                <a:gdLst/>
                <a:ahLst/>
                <a:cxnLst>
                  <a:cxn ang="0">
                    <a:pos x="2" y="21"/>
                  </a:cxn>
                  <a:cxn ang="0">
                    <a:pos x="2" y="21"/>
                  </a:cxn>
                  <a:cxn ang="0">
                    <a:pos x="0" y="14"/>
                  </a:cxn>
                  <a:cxn ang="0">
                    <a:pos x="0" y="0"/>
                  </a:cxn>
                  <a:cxn ang="0">
                    <a:pos x="2" y="9"/>
                  </a:cxn>
                  <a:cxn ang="0">
                    <a:pos x="4" y="23"/>
                  </a:cxn>
                  <a:cxn ang="0">
                    <a:pos x="4" y="132"/>
                  </a:cxn>
                  <a:cxn ang="0">
                    <a:pos x="2" y="118"/>
                  </a:cxn>
                  <a:cxn ang="0">
                    <a:pos x="2" y="21"/>
                  </a:cxn>
                </a:cxnLst>
                <a:rect l="0" t="0" r="r" b="b"/>
                <a:pathLst>
                  <a:path w="4" h="132">
                    <a:moveTo>
                      <a:pt x="2" y="21"/>
                    </a:moveTo>
                    <a:lnTo>
                      <a:pt x="2" y="21"/>
                    </a:lnTo>
                    <a:lnTo>
                      <a:pt x="0" y="14"/>
                    </a:lnTo>
                    <a:lnTo>
                      <a:pt x="0" y="0"/>
                    </a:lnTo>
                    <a:lnTo>
                      <a:pt x="2" y="9"/>
                    </a:lnTo>
                    <a:lnTo>
                      <a:pt x="4" y="23"/>
                    </a:lnTo>
                    <a:lnTo>
                      <a:pt x="4" y="132"/>
                    </a:lnTo>
                    <a:lnTo>
                      <a:pt x="2" y="118"/>
                    </a:lnTo>
                    <a:lnTo>
                      <a:pt x="2" y="2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56" name="Freeform 144"/>
              <p:cNvSpPr>
                <a:spLocks noEditPoints="1"/>
              </p:cNvSpPr>
              <p:nvPr/>
            </p:nvSpPr>
            <p:spPr bwMode="auto">
              <a:xfrm>
                <a:off x="1076325" y="4491038"/>
                <a:ext cx="49213" cy="249238"/>
              </a:xfrm>
              <a:custGeom>
                <a:avLst/>
                <a:gdLst/>
                <a:ahLst/>
                <a:cxnLst>
                  <a:cxn ang="0">
                    <a:pos x="13" y="47"/>
                  </a:cxn>
                  <a:cxn ang="0">
                    <a:pos x="7" y="57"/>
                  </a:cxn>
                  <a:cxn ang="0">
                    <a:pos x="0" y="18"/>
                  </a:cxn>
                  <a:cxn ang="0">
                    <a:pos x="7" y="9"/>
                  </a:cxn>
                  <a:cxn ang="0">
                    <a:pos x="13" y="47"/>
                  </a:cxn>
                  <a:cxn ang="0">
                    <a:pos x="3" y="24"/>
                  </a:cxn>
                  <a:cxn ang="0">
                    <a:pos x="7" y="52"/>
                  </a:cxn>
                  <a:cxn ang="0">
                    <a:pos x="11" y="41"/>
                  </a:cxn>
                  <a:cxn ang="0">
                    <a:pos x="7" y="14"/>
                  </a:cxn>
                  <a:cxn ang="0">
                    <a:pos x="3" y="24"/>
                  </a:cxn>
                </a:cxnLst>
                <a:rect l="0" t="0" r="r" b="b"/>
                <a:pathLst>
                  <a:path w="13" h="66">
                    <a:moveTo>
                      <a:pt x="13" y="47"/>
                    </a:moveTo>
                    <a:cubicBezTo>
                      <a:pt x="13" y="63"/>
                      <a:pt x="11" y="66"/>
                      <a:pt x="7" y="57"/>
                    </a:cubicBezTo>
                    <a:cubicBezTo>
                      <a:pt x="3" y="48"/>
                      <a:pt x="0" y="34"/>
                      <a:pt x="0" y="18"/>
                    </a:cubicBezTo>
                    <a:cubicBezTo>
                      <a:pt x="0" y="3"/>
                      <a:pt x="3" y="0"/>
                      <a:pt x="7" y="9"/>
                    </a:cubicBezTo>
                    <a:cubicBezTo>
                      <a:pt x="11" y="18"/>
                      <a:pt x="13" y="32"/>
                      <a:pt x="13" y="47"/>
                    </a:cubicBezTo>
                    <a:close/>
                    <a:moveTo>
                      <a:pt x="3" y="24"/>
                    </a:moveTo>
                    <a:cubicBezTo>
                      <a:pt x="3" y="37"/>
                      <a:pt x="4" y="47"/>
                      <a:pt x="7" y="52"/>
                    </a:cubicBezTo>
                    <a:cubicBezTo>
                      <a:pt x="9" y="58"/>
                      <a:pt x="11" y="53"/>
                      <a:pt x="11" y="41"/>
                    </a:cubicBezTo>
                    <a:cubicBezTo>
                      <a:pt x="11" y="30"/>
                      <a:pt x="9" y="19"/>
                      <a:pt x="7" y="14"/>
                    </a:cubicBezTo>
                    <a:cubicBezTo>
                      <a:pt x="4" y="8"/>
                      <a:pt x="3" y="12"/>
                      <a:pt x="3" y="2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57" name="Freeform 145"/>
              <p:cNvSpPr>
                <a:spLocks/>
              </p:cNvSpPr>
              <p:nvPr/>
            </p:nvSpPr>
            <p:spPr bwMode="auto">
              <a:xfrm>
                <a:off x="1152525" y="4630738"/>
                <a:ext cx="38100" cy="198438"/>
              </a:xfrm>
              <a:custGeom>
                <a:avLst/>
                <a:gdLst/>
                <a:ahLst/>
                <a:cxnLst>
                  <a:cxn ang="0">
                    <a:pos x="14" y="19"/>
                  </a:cxn>
                  <a:cxn ang="0">
                    <a:pos x="14" y="19"/>
                  </a:cxn>
                  <a:cxn ang="0">
                    <a:pos x="0" y="14"/>
                  </a:cxn>
                  <a:cxn ang="0">
                    <a:pos x="0" y="0"/>
                  </a:cxn>
                  <a:cxn ang="0">
                    <a:pos x="16" y="7"/>
                  </a:cxn>
                  <a:cxn ang="0">
                    <a:pos x="24" y="16"/>
                  </a:cxn>
                  <a:cxn ang="0">
                    <a:pos x="24" y="125"/>
                  </a:cxn>
                  <a:cxn ang="0">
                    <a:pos x="14" y="116"/>
                  </a:cxn>
                  <a:cxn ang="0">
                    <a:pos x="14" y="19"/>
                  </a:cxn>
                </a:cxnLst>
                <a:rect l="0" t="0" r="r" b="b"/>
                <a:pathLst>
                  <a:path w="24" h="125">
                    <a:moveTo>
                      <a:pt x="14" y="19"/>
                    </a:moveTo>
                    <a:lnTo>
                      <a:pt x="14" y="19"/>
                    </a:lnTo>
                    <a:lnTo>
                      <a:pt x="0" y="14"/>
                    </a:lnTo>
                    <a:lnTo>
                      <a:pt x="0" y="0"/>
                    </a:lnTo>
                    <a:lnTo>
                      <a:pt x="16" y="7"/>
                    </a:lnTo>
                    <a:lnTo>
                      <a:pt x="24" y="16"/>
                    </a:lnTo>
                    <a:lnTo>
                      <a:pt x="24" y="125"/>
                    </a:lnTo>
                    <a:lnTo>
                      <a:pt x="14" y="116"/>
                    </a:lnTo>
                    <a:lnTo>
                      <a:pt x="14" y="1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58" name="Freeform 146"/>
              <p:cNvSpPr>
                <a:spLocks noEditPoints="1"/>
              </p:cNvSpPr>
              <p:nvPr/>
            </p:nvSpPr>
            <p:spPr bwMode="auto">
              <a:xfrm>
                <a:off x="1235075" y="4710113"/>
                <a:ext cx="101600" cy="217488"/>
              </a:xfrm>
              <a:custGeom>
                <a:avLst/>
                <a:gdLst/>
                <a:ahLst/>
                <a:cxnLst>
                  <a:cxn ang="0">
                    <a:pos x="27" y="37"/>
                  </a:cxn>
                  <a:cxn ang="0">
                    <a:pos x="13" y="53"/>
                  </a:cxn>
                  <a:cxn ang="0">
                    <a:pos x="0" y="21"/>
                  </a:cxn>
                  <a:cxn ang="0">
                    <a:pos x="14" y="5"/>
                  </a:cxn>
                  <a:cxn ang="0">
                    <a:pos x="27" y="37"/>
                  </a:cxn>
                  <a:cxn ang="0">
                    <a:pos x="5" y="24"/>
                  </a:cxn>
                  <a:cxn ang="0">
                    <a:pos x="13" y="48"/>
                  </a:cxn>
                  <a:cxn ang="0">
                    <a:pos x="21" y="34"/>
                  </a:cxn>
                  <a:cxn ang="0">
                    <a:pos x="13" y="10"/>
                  </a:cxn>
                  <a:cxn ang="0">
                    <a:pos x="5" y="24"/>
                  </a:cxn>
                </a:cxnLst>
                <a:rect l="0" t="0" r="r" b="b"/>
                <a:pathLst>
                  <a:path w="27" h="58">
                    <a:moveTo>
                      <a:pt x="27" y="37"/>
                    </a:moveTo>
                    <a:cubicBezTo>
                      <a:pt x="27" y="53"/>
                      <a:pt x="22" y="58"/>
                      <a:pt x="13" y="53"/>
                    </a:cubicBezTo>
                    <a:cubicBezTo>
                      <a:pt x="5" y="48"/>
                      <a:pt x="0" y="36"/>
                      <a:pt x="0" y="21"/>
                    </a:cubicBezTo>
                    <a:cubicBezTo>
                      <a:pt x="0" y="5"/>
                      <a:pt x="6" y="0"/>
                      <a:pt x="14" y="5"/>
                    </a:cubicBezTo>
                    <a:cubicBezTo>
                      <a:pt x="22" y="10"/>
                      <a:pt x="27" y="22"/>
                      <a:pt x="27" y="37"/>
                    </a:cubicBezTo>
                    <a:close/>
                    <a:moveTo>
                      <a:pt x="5" y="24"/>
                    </a:moveTo>
                    <a:cubicBezTo>
                      <a:pt x="5" y="36"/>
                      <a:pt x="8" y="45"/>
                      <a:pt x="13" y="48"/>
                    </a:cubicBezTo>
                    <a:cubicBezTo>
                      <a:pt x="19" y="52"/>
                      <a:pt x="21" y="46"/>
                      <a:pt x="21" y="34"/>
                    </a:cubicBezTo>
                    <a:cubicBezTo>
                      <a:pt x="21" y="22"/>
                      <a:pt x="19" y="13"/>
                      <a:pt x="13" y="10"/>
                    </a:cubicBezTo>
                    <a:cubicBezTo>
                      <a:pt x="9" y="7"/>
                      <a:pt x="5" y="11"/>
                      <a:pt x="5" y="2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59" name="Freeform 147"/>
              <p:cNvSpPr>
                <a:spLocks/>
              </p:cNvSpPr>
              <p:nvPr/>
            </p:nvSpPr>
            <p:spPr bwMode="auto">
              <a:xfrm>
                <a:off x="1370013" y="4787900"/>
                <a:ext cx="57150" cy="185738"/>
              </a:xfrm>
              <a:custGeom>
                <a:avLst/>
                <a:gdLst/>
                <a:ahLst/>
                <a:cxnLst>
                  <a:cxn ang="0">
                    <a:pos x="22" y="15"/>
                  </a:cxn>
                  <a:cxn ang="0">
                    <a:pos x="22" y="15"/>
                  </a:cxn>
                  <a:cxn ang="0">
                    <a:pos x="3" y="17"/>
                  </a:cxn>
                  <a:cxn ang="0">
                    <a:pos x="0" y="5"/>
                  </a:cxn>
                  <a:cxn ang="0">
                    <a:pos x="24" y="0"/>
                  </a:cxn>
                  <a:cxn ang="0">
                    <a:pos x="36" y="5"/>
                  </a:cxn>
                  <a:cxn ang="0">
                    <a:pos x="36" y="117"/>
                  </a:cxn>
                  <a:cxn ang="0">
                    <a:pos x="22" y="112"/>
                  </a:cxn>
                  <a:cxn ang="0">
                    <a:pos x="22" y="15"/>
                  </a:cxn>
                </a:cxnLst>
                <a:rect l="0" t="0" r="r" b="b"/>
                <a:pathLst>
                  <a:path w="36" h="117">
                    <a:moveTo>
                      <a:pt x="22" y="15"/>
                    </a:moveTo>
                    <a:lnTo>
                      <a:pt x="22" y="15"/>
                    </a:lnTo>
                    <a:lnTo>
                      <a:pt x="3" y="17"/>
                    </a:lnTo>
                    <a:lnTo>
                      <a:pt x="0" y="5"/>
                    </a:lnTo>
                    <a:lnTo>
                      <a:pt x="24" y="0"/>
                    </a:lnTo>
                    <a:lnTo>
                      <a:pt x="36" y="5"/>
                    </a:lnTo>
                    <a:lnTo>
                      <a:pt x="36" y="117"/>
                    </a:lnTo>
                    <a:lnTo>
                      <a:pt x="22" y="112"/>
                    </a:lnTo>
                    <a:lnTo>
                      <a:pt x="22" y="15"/>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60" name="Freeform 148"/>
              <p:cNvSpPr>
                <a:spLocks noEditPoints="1"/>
              </p:cNvSpPr>
              <p:nvPr/>
            </p:nvSpPr>
            <p:spPr bwMode="auto">
              <a:xfrm>
                <a:off x="1487488" y="4814888"/>
                <a:ext cx="115888" cy="195263"/>
              </a:xfrm>
              <a:custGeom>
                <a:avLst/>
                <a:gdLst/>
                <a:ahLst/>
                <a:cxnLst>
                  <a:cxn ang="0">
                    <a:pos x="31" y="29"/>
                  </a:cxn>
                  <a:cxn ang="0">
                    <a:pos x="15" y="51"/>
                  </a:cxn>
                  <a:cxn ang="0">
                    <a:pos x="0" y="24"/>
                  </a:cxn>
                  <a:cxn ang="0">
                    <a:pos x="16" y="2"/>
                  </a:cxn>
                  <a:cxn ang="0">
                    <a:pos x="31" y="29"/>
                  </a:cxn>
                  <a:cxn ang="0">
                    <a:pos x="6" y="25"/>
                  </a:cxn>
                  <a:cxn ang="0">
                    <a:pos x="15" y="46"/>
                  </a:cxn>
                  <a:cxn ang="0">
                    <a:pos x="25" y="28"/>
                  </a:cxn>
                  <a:cxn ang="0">
                    <a:pos x="15" y="7"/>
                  </a:cxn>
                  <a:cxn ang="0">
                    <a:pos x="6" y="25"/>
                  </a:cxn>
                </a:cxnLst>
                <a:rect l="0" t="0" r="r" b="b"/>
                <a:pathLst>
                  <a:path w="31" h="52">
                    <a:moveTo>
                      <a:pt x="31" y="29"/>
                    </a:moveTo>
                    <a:cubicBezTo>
                      <a:pt x="31" y="45"/>
                      <a:pt x="25" y="52"/>
                      <a:pt x="15" y="51"/>
                    </a:cubicBezTo>
                    <a:cubicBezTo>
                      <a:pt x="6" y="49"/>
                      <a:pt x="0" y="39"/>
                      <a:pt x="0" y="24"/>
                    </a:cubicBezTo>
                    <a:cubicBezTo>
                      <a:pt x="0" y="8"/>
                      <a:pt x="6" y="0"/>
                      <a:pt x="16" y="2"/>
                    </a:cubicBezTo>
                    <a:cubicBezTo>
                      <a:pt x="25" y="4"/>
                      <a:pt x="31" y="14"/>
                      <a:pt x="31" y="29"/>
                    </a:cubicBezTo>
                    <a:close/>
                    <a:moveTo>
                      <a:pt x="6" y="25"/>
                    </a:moveTo>
                    <a:cubicBezTo>
                      <a:pt x="6" y="37"/>
                      <a:pt x="10" y="45"/>
                      <a:pt x="15" y="46"/>
                    </a:cubicBezTo>
                    <a:cubicBezTo>
                      <a:pt x="22" y="47"/>
                      <a:pt x="25" y="40"/>
                      <a:pt x="25" y="28"/>
                    </a:cubicBezTo>
                    <a:cubicBezTo>
                      <a:pt x="25" y="16"/>
                      <a:pt x="22" y="8"/>
                      <a:pt x="15" y="7"/>
                    </a:cubicBezTo>
                    <a:cubicBezTo>
                      <a:pt x="10" y="6"/>
                      <a:pt x="6" y="12"/>
                      <a:pt x="6" y="25"/>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61" name="Freeform 149"/>
              <p:cNvSpPr>
                <a:spLocks/>
              </p:cNvSpPr>
              <p:nvPr/>
            </p:nvSpPr>
            <p:spPr bwMode="auto">
              <a:xfrm>
                <a:off x="1641475" y="4845050"/>
                <a:ext cx="55563" cy="176213"/>
              </a:xfrm>
              <a:custGeom>
                <a:avLst/>
                <a:gdLst/>
                <a:ahLst/>
                <a:cxnLst>
                  <a:cxn ang="0">
                    <a:pos x="21" y="12"/>
                  </a:cxn>
                  <a:cxn ang="0">
                    <a:pos x="21" y="12"/>
                  </a:cxn>
                  <a:cxn ang="0">
                    <a:pos x="2" y="21"/>
                  </a:cxn>
                  <a:cxn ang="0">
                    <a:pos x="0" y="9"/>
                  </a:cxn>
                  <a:cxn ang="0">
                    <a:pos x="23" y="0"/>
                  </a:cxn>
                  <a:cxn ang="0">
                    <a:pos x="35" y="0"/>
                  </a:cxn>
                  <a:cxn ang="0">
                    <a:pos x="35" y="111"/>
                  </a:cxn>
                  <a:cxn ang="0">
                    <a:pos x="21" y="109"/>
                  </a:cxn>
                  <a:cxn ang="0">
                    <a:pos x="21" y="12"/>
                  </a:cxn>
                </a:cxnLst>
                <a:rect l="0" t="0" r="r" b="b"/>
                <a:pathLst>
                  <a:path w="35" h="111">
                    <a:moveTo>
                      <a:pt x="21" y="12"/>
                    </a:moveTo>
                    <a:lnTo>
                      <a:pt x="21" y="12"/>
                    </a:lnTo>
                    <a:lnTo>
                      <a:pt x="2" y="21"/>
                    </a:lnTo>
                    <a:lnTo>
                      <a:pt x="0" y="9"/>
                    </a:lnTo>
                    <a:lnTo>
                      <a:pt x="23" y="0"/>
                    </a:lnTo>
                    <a:lnTo>
                      <a:pt x="35" y="0"/>
                    </a:lnTo>
                    <a:lnTo>
                      <a:pt x="35" y="111"/>
                    </a:lnTo>
                    <a:lnTo>
                      <a:pt x="21" y="109"/>
                    </a:lnTo>
                    <a:lnTo>
                      <a:pt x="21" y="12"/>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62" name="Freeform 150"/>
              <p:cNvSpPr>
                <a:spLocks noEditPoints="1"/>
              </p:cNvSpPr>
              <p:nvPr/>
            </p:nvSpPr>
            <p:spPr bwMode="auto">
              <a:xfrm>
                <a:off x="1762125" y="4845050"/>
                <a:ext cx="119063" cy="180975"/>
              </a:xfrm>
              <a:custGeom>
                <a:avLst/>
                <a:gdLst/>
                <a:ahLst/>
                <a:cxnLst>
                  <a:cxn ang="0">
                    <a:pos x="32" y="23"/>
                  </a:cxn>
                  <a:cxn ang="0">
                    <a:pos x="15" y="48"/>
                  </a:cxn>
                  <a:cxn ang="0">
                    <a:pos x="0" y="24"/>
                  </a:cxn>
                  <a:cxn ang="0">
                    <a:pos x="16" y="0"/>
                  </a:cxn>
                  <a:cxn ang="0">
                    <a:pos x="32" y="23"/>
                  </a:cxn>
                  <a:cxn ang="0">
                    <a:pos x="6" y="24"/>
                  </a:cxn>
                  <a:cxn ang="0">
                    <a:pos x="16" y="43"/>
                  </a:cxn>
                  <a:cxn ang="0">
                    <a:pos x="25" y="24"/>
                  </a:cxn>
                  <a:cxn ang="0">
                    <a:pos x="16" y="5"/>
                  </a:cxn>
                  <a:cxn ang="0">
                    <a:pos x="6" y="24"/>
                  </a:cxn>
                </a:cxnLst>
                <a:rect l="0" t="0" r="r" b="b"/>
                <a:pathLst>
                  <a:path w="32" h="48">
                    <a:moveTo>
                      <a:pt x="32" y="23"/>
                    </a:moveTo>
                    <a:cubicBezTo>
                      <a:pt x="32" y="39"/>
                      <a:pt x="26" y="48"/>
                      <a:pt x="15" y="48"/>
                    </a:cubicBezTo>
                    <a:cubicBezTo>
                      <a:pt x="6" y="48"/>
                      <a:pt x="0" y="40"/>
                      <a:pt x="0" y="24"/>
                    </a:cubicBezTo>
                    <a:cubicBezTo>
                      <a:pt x="0" y="9"/>
                      <a:pt x="7" y="0"/>
                      <a:pt x="16" y="0"/>
                    </a:cubicBezTo>
                    <a:cubicBezTo>
                      <a:pt x="26" y="0"/>
                      <a:pt x="32" y="8"/>
                      <a:pt x="32" y="23"/>
                    </a:cubicBezTo>
                    <a:close/>
                    <a:moveTo>
                      <a:pt x="6" y="24"/>
                    </a:moveTo>
                    <a:cubicBezTo>
                      <a:pt x="6" y="37"/>
                      <a:pt x="10" y="43"/>
                      <a:pt x="16" y="43"/>
                    </a:cubicBezTo>
                    <a:cubicBezTo>
                      <a:pt x="22" y="43"/>
                      <a:pt x="25" y="36"/>
                      <a:pt x="25" y="24"/>
                    </a:cubicBezTo>
                    <a:cubicBezTo>
                      <a:pt x="25" y="12"/>
                      <a:pt x="22" y="5"/>
                      <a:pt x="16" y="5"/>
                    </a:cubicBezTo>
                    <a:cubicBezTo>
                      <a:pt x="10" y="5"/>
                      <a:pt x="6" y="12"/>
                      <a:pt x="6" y="2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63" name="Freeform 151"/>
              <p:cNvSpPr>
                <a:spLocks/>
              </p:cNvSpPr>
              <p:nvPr/>
            </p:nvSpPr>
            <p:spPr bwMode="auto">
              <a:xfrm>
                <a:off x="1919288" y="4837113"/>
                <a:ext cx="57150" cy="177800"/>
              </a:xfrm>
              <a:custGeom>
                <a:avLst/>
                <a:gdLst/>
                <a:ahLst/>
                <a:cxnLst>
                  <a:cxn ang="0">
                    <a:pos x="21" y="14"/>
                  </a:cxn>
                  <a:cxn ang="0">
                    <a:pos x="21" y="14"/>
                  </a:cxn>
                  <a:cxn ang="0">
                    <a:pos x="2" y="29"/>
                  </a:cxn>
                  <a:cxn ang="0">
                    <a:pos x="0" y="17"/>
                  </a:cxn>
                  <a:cxn ang="0">
                    <a:pos x="24" y="0"/>
                  </a:cxn>
                  <a:cxn ang="0">
                    <a:pos x="36" y="0"/>
                  </a:cxn>
                  <a:cxn ang="0">
                    <a:pos x="36" y="112"/>
                  </a:cxn>
                  <a:cxn ang="0">
                    <a:pos x="21" y="112"/>
                  </a:cxn>
                  <a:cxn ang="0">
                    <a:pos x="21" y="14"/>
                  </a:cxn>
                </a:cxnLst>
                <a:rect l="0" t="0" r="r" b="b"/>
                <a:pathLst>
                  <a:path w="36" h="112">
                    <a:moveTo>
                      <a:pt x="21" y="14"/>
                    </a:moveTo>
                    <a:lnTo>
                      <a:pt x="21" y="14"/>
                    </a:lnTo>
                    <a:lnTo>
                      <a:pt x="2" y="29"/>
                    </a:lnTo>
                    <a:lnTo>
                      <a:pt x="0" y="17"/>
                    </a:lnTo>
                    <a:lnTo>
                      <a:pt x="24" y="0"/>
                    </a:lnTo>
                    <a:lnTo>
                      <a:pt x="36" y="0"/>
                    </a:lnTo>
                    <a:lnTo>
                      <a:pt x="36" y="112"/>
                    </a:lnTo>
                    <a:lnTo>
                      <a:pt x="21" y="112"/>
                    </a:lnTo>
                    <a:lnTo>
                      <a:pt x="21" y="1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64" name="Freeform 152"/>
              <p:cNvSpPr>
                <a:spLocks noEditPoints="1"/>
              </p:cNvSpPr>
              <p:nvPr/>
            </p:nvSpPr>
            <p:spPr bwMode="auto">
              <a:xfrm>
                <a:off x="2039938" y="4811713"/>
                <a:ext cx="115888" cy="195263"/>
              </a:xfrm>
              <a:custGeom>
                <a:avLst/>
                <a:gdLst/>
                <a:ahLst/>
                <a:cxnLst>
                  <a:cxn ang="0">
                    <a:pos x="31" y="23"/>
                  </a:cxn>
                  <a:cxn ang="0">
                    <a:pos x="15" y="50"/>
                  </a:cxn>
                  <a:cxn ang="0">
                    <a:pos x="0" y="29"/>
                  </a:cxn>
                  <a:cxn ang="0">
                    <a:pos x="16" y="2"/>
                  </a:cxn>
                  <a:cxn ang="0">
                    <a:pos x="31" y="23"/>
                  </a:cxn>
                  <a:cxn ang="0">
                    <a:pos x="6" y="28"/>
                  </a:cxn>
                  <a:cxn ang="0">
                    <a:pos x="15" y="45"/>
                  </a:cxn>
                  <a:cxn ang="0">
                    <a:pos x="25" y="24"/>
                  </a:cxn>
                  <a:cxn ang="0">
                    <a:pos x="15" y="7"/>
                  </a:cxn>
                  <a:cxn ang="0">
                    <a:pos x="6" y="28"/>
                  </a:cxn>
                </a:cxnLst>
                <a:rect l="0" t="0" r="r" b="b"/>
                <a:pathLst>
                  <a:path w="31" h="52">
                    <a:moveTo>
                      <a:pt x="31" y="23"/>
                    </a:moveTo>
                    <a:cubicBezTo>
                      <a:pt x="31" y="39"/>
                      <a:pt x="25" y="49"/>
                      <a:pt x="15" y="50"/>
                    </a:cubicBezTo>
                    <a:cubicBezTo>
                      <a:pt x="6" y="52"/>
                      <a:pt x="0" y="44"/>
                      <a:pt x="0" y="29"/>
                    </a:cubicBezTo>
                    <a:cubicBezTo>
                      <a:pt x="0" y="13"/>
                      <a:pt x="6" y="3"/>
                      <a:pt x="16" y="2"/>
                    </a:cubicBezTo>
                    <a:cubicBezTo>
                      <a:pt x="25" y="0"/>
                      <a:pt x="31" y="8"/>
                      <a:pt x="31" y="23"/>
                    </a:cubicBezTo>
                    <a:close/>
                    <a:moveTo>
                      <a:pt x="6" y="28"/>
                    </a:moveTo>
                    <a:cubicBezTo>
                      <a:pt x="6" y="40"/>
                      <a:pt x="10" y="46"/>
                      <a:pt x="15" y="45"/>
                    </a:cubicBezTo>
                    <a:cubicBezTo>
                      <a:pt x="22" y="44"/>
                      <a:pt x="25" y="36"/>
                      <a:pt x="25" y="24"/>
                    </a:cubicBezTo>
                    <a:cubicBezTo>
                      <a:pt x="25" y="13"/>
                      <a:pt x="22" y="6"/>
                      <a:pt x="15" y="7"/>
                    </a:cubicBezTo>
                    <a:cubicBezTo>
                      <a:pt x="10" y="8"/>
                      <a:pt x="6" y="15"/>
                      <a:pt x="6" y="28"/>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65" name="Freeform 153"/>
              <p:cNvSpPr>
                <a:spLocks/>
              </p:cNvSpPr>
              <p:nvPr/>
            </p:nvSpPr>
            <p:spPr bwMode="auto">
              <a:xfrm>
                <a:off x="2193925" y="4787900"/>
                <a:ext cx="55563" cy="185738"/>
              </a:xfrm>
              <a:custGeom>
                <a:avLst/>
                <a:gdLst/>
                <a:ahLst/>
                <a:cxnLst>
                  <a:cxn ang="0">
                    <a:pos x="21" y="19"/>
                  </a:cxn>
                  <a:cxn ang="0">
                    <a:pos x="21" y="19"/>
                  </a:cxn>
                  <a:cxn ang="0">
                    <a:pos x="2" y="34"/>
                  </a:cxn>
                  <a:cxn ang="0">
                    <a:pos x="0" y="22"/>
                  </a:cxn>
                  <a:cxn ang="0">
                    <a:pos x="24" y="5"/>
                  </a:cxn>
                  <a:cxn ang="0">
                    <a:pos x="35" y="0"/>
                  </a:cxn>
                  <a:cxn ang="0">
                    <a:pos x="35" y="112"/>
                  </a:cxn>
                  <a:cxn ang="0">
                    <a:pos x="21" y="117"/>
                  </a:cxn>
                  <a:cxn ang="0">
                    <a:pos x="21" y="19"/>
                  </a:cxn>
                </a:cxnLst>
                <a:rect l="0" t="0" r="r" b="b"/>
                <a:pathLst>
                  <a:path w="35" h="117">
                    <a:moveTo>
                      <a:pt x="21" y="19"/>
                    </a:moveTo>
                    <a:lnTo>
                      <a:pt x="21" y="19"/>
                    </a:lnTo>
                    <a:lnTo>
                      <a:pt x="2" y="34"/>
                    </a:lnTo>
                    <a:lnTo>
                      <a:pt x="0" y="22"/>
                    </a:lnTo>
                    <a:lnTo>
                      <a:pt x="24" y="5"/>
                    </a:lnTo>
                    <a:lnTo>
                      <a:pt x="35" y="0"/>
                    </a:lnTo>
                    <a:lnTo>
                      <a:pt x="35" y="112"/>
                    </a:lnTo>
                    <a:lnTo>
                      <a:pt x="21" y="117"/>
                    </a:lnTo>
                    <a:lnTo>
                      <a:pt x="21" y="1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66" name="Freeform 154"/>
              <p:cNvSpPr>
                <a:spLocks noEditPoints="1"/>
              </p:cNvSpPr>
              <p:nvPr/>
            </p:nvSpPr>
            <p:spPr bwMode="auto">
              <a:xfrm>
                <a:off x="2309813" y="4746625"/>
                <a:ext cx="117475" cy="203200"/>
              </a:xfrm>
              <a:custGeom>
                <a:avLst/>
                <a:gdLst/>
                <a:ahLst/>
                <a:cxnLst>
                  <a:cxn ang="0">
                    <a:pos x="31" y="22"/>
                  </a:cxn>
                  <a:cxn ang="0">
                    <a:pos x="15" y="51"/>
                  </a:cxn>
                  <a:cxn ang="0">
                    <a:pos x="0" y="31"/>
                  </a:cxn>
                  <a:cxn ang="0">
                    <a:pos x="16" y="3"/>
                  </a:cxn>
                  <a:cxn ang="0">
                    <a:pos x="31" y="22"/>
                  </a:cxn>
                  <a:cxn ang="0">
                    <a:pos x="6" y="30"/>
                  </a:cxn>
                  <a:cxn ang="0">
                    <a:pos x="15" y="46"/>
                  </a:cxn>
                  <a:cxn ang="0">
                    <a:pos x="24" y="24"/>
                  </a:cxn>
                  <a:cxn ang="0">
                    <a:pos x="15" y="8"/>
                  </a:cxn>
                  <a:cxn ang="0">
                    <a:pos x="6" y="30"/>
                  </a:cxn>
                </a:cxnLst>
                <a:rect l="0" t="0" r="r" b="b"/>
                <a:pathLst>
                  <a:path w="31" h="54">
                    <a:moveTo>
                      <a:pt x="31" y="22"/>
                    </a:moveTo>
                    <a:cubicBezTo>
                      <a:pt x="31" y="38"/>
                      <a:pt x="25" y="48"/>
                      <a:pt x="15" y="51"/>
                    </a:cubicBezTo>
                    <a:cubicBezTo>
                      <a:pt x="6" y="54"/>
                      <a:pt x="0" y="47"/>
                      <a:pt x="0" y="31"/>
                    </a:cubicBezTo>
                    <a:cubicBezTo>
                      <a:pt x="0" y="16"/>
                      <a:pt x="7" y="5"/>
                      <a:pt x="16" y="3"/>
                    </a:cubicBezTo>
                    <a:cubicBezTo>
                      <a:pt x="25" y="0"/>
                      <a:pt x="31" y="7"/>
                      <a:pt x="31" y="22"/>
                    </a:cubicBezTo>
                    <a:close/>
                    <a:moveTo>
                      <a:pt x="6" y="30"/>
                    </a:moveTo>
                    <a:cubicBezTo>
                      <a:pt x="6" y="42"/>
                      <a:pt x="10" y="48"/>
                      <a:pt x="15" y="46"/>
                    </a:cubicBezTo>
                    <a:cubicBezTo>
                      <a:pt x="22" y="44"/>
                      <a:pt x="24" y="36"/>
                      <a:pt x="24" y="24"/>
                    </a:cubicBezTo>
                    <a:cubicBezTo>
                      <a:pt x="24" y="13"/>
                      <a:pt x="22" y="6"/>
                      <a:pt x="15" y="8"/>
                    </a:cubicBezTo>
                    <a:cubicBezTo>
                      <a:pt x="10" y="9"/>
                      <a:pt x="6" y="17"/>
                      <a:pt x="6" y="30"/>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67" name="Freeform 155"/>
              <p:cNvSpPr>
                <a:spLocks/>
              </p:cNvSpPr>
              <p:nvPr/>
            </p:nvSpPr>
            <p:spPr bwMode="auto">
              <a:xfrm>
                <a:off x="2460625" y="4713288"/>
                <a:ext cx="57150" cy="184150"/>
              </a:xfrm>
              <a:custGeom>
                <a:avLst/>
                <a:gdLst/>
                <a:ahLst/>
                <a:cxnLst>
                  <a:cxn ang="0">
                    <a:pos x="21" y="19"/>
                  </a:cxn>
                  <a:cxn ang="0">
                    <a:pos x="21" y="19"/>
                  </a:cxn>
                  <a:cxn ang="0">
                    <a:pos x="2" y="36"/>
                  </a:cxn>
                  <a:cxn ang="0">
                    <a:pos x="0" y="26"/>
                  </a:cxn>
                  <a:cxn ang="0">
                    <a:pos x="24" y="5"/>
                  </a:cxn>
                  <a:cxn ang="0">
                    <a:pos x="36" y="0"/>
                  </a:cxn>
                  <a:cxn ang="0">
                    <a:pos x="36" y="111"/>
                  </a:cxn>
                  <a:cxn ang="0">
                    <a:pos x="21" y="116"/>
                  </a:cxn>
                  <a:cxn ang="0">
                    <a:pos x="21" y="19"/>
                  </a:cxn>
                </a:cxnLst>
                <a:rect l="0" t="0" r="r" b="b"/>
                <a:pathLst>
                  <a:path w="36" h="116">
                    <a:moveTo>
                      <a:pt x="21" y="19"/>
                    </a:moveTo>
                    <a:lnTo>
                      <a:pt x="21" y="19"/>
                    </a:lnTo>
                    <a:lnTo>
                      <a:pt x="2" y="36"/>
                    </a:lnTo>
                    <a:lnTo>
                      <a:pt x="0" y="26"/>
                    </a:lnTo>
                    <a:lnTo>
                      <a:pt x="24" y="5"/>
                    </a:lnTo>
                    <a:lnTo>
                      <a:pt x="36" y="0"/>
                    </a:lnTo>
                    <a:lnTo>
                      <a:pt x="36" y="111"/>
                    </a:lnTo>
                    <a:lnTo>
                      <a:pt x="21" y="116"/>
                    </a:lnTo>
                    <a:lnTo>
                      <a:pt x="21" y="1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68" name="Freeform 156"/>
              <p:cNvSpPr>
                <a:spLocks noEditPoints="1"/>
              </p:cNvSpPr>
              <p:nvPr/>
            </p:nvSpPr>
            <p:spPr bwMode="auto">
              <a:xfrm>
                <a:off x="2578100" y="4656138"/>
                <a:ext cx="107950" cy="211138"/>
              </a:xfrm>
              <a:custGeom>
                <a:avLst/>
                <a:gdLst/>
                <a:ahLst/>
                <a:cxnLst>
                  <a:cxn ang="0">
                    <a:pos x="29" y="22"/>
                  </a:cxn>
                  <a:cxn ang="0">
                    <a:pos x="14" y="52"/>
                  </a:cxn>
                  <a:cxn ang="0">
                    <a:pos x="0" y="34"/>
                  </a:cxn>
                  <a:cxn ang="0">
                    <a:pos x="15" y="4"/>
                  </a:cxn>
                  <a:cxn ang="0">
                    <a:pos x="29" y="22"/>
                  </a:cxn>
                  <a:cxn ang="0">
                    <a:pos x="6" y="32"/>
                  </a:cxn>
                  <a:cxn ang="0">
                    <a:pos x="15" y="47"/>
                  </a:cxn>
                  <a:cxn ang="0">
                    <a:pos x="24" y="25"/>
                  </a:cxn>
                  <a:cxn ang="0">
                    <a:pos x="15" y="9"/>
                  </a:cxn>
                  <a:cxn ang="0">
                    <a:pos x="6" y="32"/>
                  </a:cxn>
                </a:cxnLst>
                <a:rect l="0" t="0" r="r" b="b"/>
                <a:pathLst>
                  <a:path w="29" h="56">
                    <a:moveTo>
                      <a:pt x="29" y="22"/>
                    </a:moveTo>
                    <a:cubicBezTo>
                      <a:pt x="29" y="38"/>
                      <a:pt x="24" y="49"/>
                      <a:pt x="14" y="52"/>
                    </a:cubicBezTo>
                    <a:cubicBezTo>
                      <a:pt x="6" y="56"/>
                      <a:pt x="0" y="49"/>
                      <a:pt x="0" y="34"/>
                    </a:cubicBezTo>
                    <a:cubicBezTo>
                      <a:pt x="0" y="18"/>
                      <a:pt x="6" y="7"/>
                      <a:pt x="15" y="4"/>
                    </a:cubicBezTo>
                    <a:cubicBezTo>
                      <a:pt x="24" y="0"/>
                      <a:pt x="29" y="7"/>
                      <a:pt x="29" y="22"/>
                    </a:cubicBezTo>
                    <a:close/>
                    <a:moveTo>
                      <a:pt x="6" y="32"/>
                    </a:moveTo>
                    <a:cubicBezTo>
                      <a:pt x="6" y="44"/>
                      <a:pt x="9" y="49"/>
                      <a:pt x="15" y="47"/>
                    </a:cubicBezTo>
                    <a:cubicBezTo>
                      <a:pt x="21" y="45"/>
                      <a:pt x="24" y="37"/>
                      <a:pt x="24" y="25"/>
                    </a:cubicBezTo>
                    <a:cubicBezTo>
                      <a:pt x="24" y="13"/>
                      <a:pt x="21" y="7"/>
                      <a:pt x="15" y="9"/>
                    </a:cubicBezTo>
                    <a:cubicBezTo>
                      <a:pt x="9" y="11"/>
                      <a:pt x="6" y="19"/>
                      <a:pt x="6" y="32"/>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69" name="Freeform 157"/>
              <p:cNvSpPr>
                <a:spLocks/>
              </p:cNvSpPr>
              <p:nvPr/>
            </p:nvSpPr>
            <p:spPr bwMode="auto">
              <a:xfrm>
                <a:off x="2724150" y="4614863"/>
                <a:ext cx="52388" cy="188913"/>
              </a:xfrm>
              <a:custGeom>
                <a:avLst/>
                <a:gdLst/>
                <a:ahLst/>
                <a:cxnLst>
                  <a:cxn ang="0">
                    <a:pos x="21" y="22"/>
                  </a:cxn>
                  <a:cxn ang="0">
                    <a:pos x="21" y="22"/>
                  </a:cxn>
                  <a:cxn ang="0">
                    <a:pos x="2" y="38"/>
                  </a:cxn>
                  <a:cxn ang="0">
                    <a:pos x="0" y="29"/>
                  </a:cxn>
                  <a:cxn ang="0">
                    <a:pos x="21" y="7"/>
                  </a:cxn>
                  <a:cxn ang="0">
                    <a:pos x="33" y="0"/>
                  </a:cxn>
                  <a:cxn ang="0">
                    <a:pos x="33" y="112"/>
                  </a:cxn>
                  <a:cxn ang="0">
                    <a:pos x="21" y="119"/>
                  </a:cxn>
                  <a:cxn ang="0">
                    <a:pos x="21" y="22"/>
                  </a:cxn>
                </a:cxnLst>
                <a:rect l="0" t="0" r="r" b="b"/>
                <a:pathLst>
                  <a:path w="33" h="119">
                    <a:moveTo>
                      <a:pt x="21" y="22"/>
                    </a:moveTo>
                    <a:lnTo>
                      <a:pt x="21" y="22"/>
                    </a:lnTo>
                    <a:lnTo>
                      <a:pt x="2" y="38"/>
                    </a:lnTo>
                    <a:lnTo>
                      <a:pt x="0" y="29"/>
                    </a:lnTo>
                    <a:lnTo>
                      <a:pt x="21" y="7"/>
                    </a:lnTo>
                    <a:lnTo>
                      <a:pt x="33" y="0"/>
                    </a:lnTo>
                    <a:lnTo>
                      <a:pt x="33" y="112"/>
                    </a:lnTo>
                    <a:lnTo>
                      <a:pt x="21" y="119"/>
                    </a:lnTo>
                    <a:lnTo>
                      <a:pt x="21" y="22"/>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70" name="Freeform 158"/>
              <p:cNvSpPr>
                <a:spLocks noEditPoints="1"/>
              </p:cNvSpPr>
              <p:nvPr/>
            </p:nvSpPr>
            <p:spPr bwMode="auto">
              <a:xfrm>
                <a:off x="2833688" y="4551363"/>
                <a:ext cx="107950" cy="211138"/>
              </a:xfrm>
              <a:custGeom>
                <a:avLst/>
                <a:gdLst/>
                <a:ahLst/>
                <a:cxnLst>
                  <a:cxn ang="0">
                    <a:pos x="29" y="21"/>
                  </a:cxn>
                  <a:cxn ang="0">
                    <a:pos x="15" y="52"/>
                  </a:cxn>
                  <a:cxn ang="0">
                    <a:pos x="0" y="35"/>
                  </a:cxn>
                  <a:cxn ang="0">
                    <a:pos x="15" y="4"/>
                  </a:cxn>
                  <a:cxn ang="0">
                    <a:pos x="29" y="21"/>
                  </a:cxn>
                  <a:cxn ang="0">
                    <a:pos x="6" y="32"/>
                  </a:cxn>
                  <a:cxn ang="0">
                    <a:pos x="15" y="47"/>
                  </a:cxn>
                  <a:cxn ang="0">
                    <a:pos x="24" y="24"/>
                  </a:cxn>
                  <a:cxn ang="0">
                    <a:pos x="15" y="9"/>
                  </a:cxn>
                  <a:cxn ang="0">
                    <a:pos x="6" y="32"/>
                  </a:cxn>
                </a:cxnLst>
                <a:rect l="0" t="0" r="r" b="b"/>
                <a:pathLst>
                  <a:path w="29" h="56">
                    <a:moveTo>
                      <a:pt x="29" y="21"/>
                    </a:moveTo>
                    <a:cubicBezTo>
                      <a:pt x="29" y="37"/>
                      <a:pt x="24" y="48"/>
                      <a:pt x="15" y="52"/>
                    </a:cubicBezTo>
                    <a:cubicBezTo>
                      <a:pt x="6" y="56"/>
                      <a:pt x="1" y="50"/>
                      <a:pt x="0" y="35"/>
                    </a:cubicBezTo>
                    <a:cubicBezTo>
                      <a:pt x="0" y="19"/>
                      <a:pt x="7" y="8"/>
                      <a:pt x="15" y="4"/>
                    </a:cubicBezTo>
                    <a:cubicBezTo>
                      <a:pt x="24" y="0"/>
                      <a:pt x="29" y="6"/>
                      <a:pt x="29" y="21"/>
                    </a:cubicBezTo>
                    <a:close/>
                    <a:moveTo>
                      <a:pt x="6" y="32"/>
                    </a:moveTo>
                    <a:cubicBezTo>
                      <a:pt x="6" y="44"/>
                      <a:pt x="10" y="50"/>
                      <a:pt x="15" y="47"/>
                    </a:cubicBezTo>
                    <a:cubicBezTo>
                      <a:pt x="21" y="45"/>
                      <a:pt x="24" y="36"/>
                      <a:pt x="24" y="24"/>
                    </a:cubicBezTo>
                    <a:cubicBezTo>
                      <a:pt x="24" y="12"/>
                      <a:pt x="21" y="6"/>
                      <a:pt x="15" y="9"/>
                    </a:cubicBezTo>
                    <a:cubicBezTo>
                      <a:pt x="10" y="11"/>
                      <a:pt x="6" y="19"/>
                      <a:pt x="6" y="32"/>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71" name="Freeform 159"/>
              <p:cNvSpPr>
                <a:spLocks/>
              </p:cNvSpPr>
              <p:nvPr/>
            </p:nvSpPr>
            <p:spPr bwMode="auto">
              <a:xfrm>
                <a:off x="2976563" y="4502150"/>
                <a:ext cx="52388" cy="184150"/>
              </a:xfrm>
              <a:custGeom>
                <a:avLst/>
                <a:gdLst/>
                <a:ahLst/>
                <a:cxnLst>
                  <a:cxn ang="0">
                    <a:pos x="21" y="19"/>
                  </a:cxn>
                  <a:cxn ang="0">
                    <a:pos x="21" y="19"/>
                  </a:cxn>
                  <a:cxn ang="0">
                    <a:pos x="4" y="38"/>
                  </a:cxn>
                  <a:cxn ang="0">
                    <a:pos x="0" y="29"/>
                  </a:cxn>
                  <a:cxn ang="0">
                    <a:pos x="23" y="5"/>
                  </a:cxn>
                  <a:cxn ang="0">
                    <a:pos x="33" y="0"/>
                  </a:cxn>
                  <a:cxn ang="0">
                    <a:pos x="33" y="112"/>
                  </a:cxn>
                  <a:cxn ang="0">
                    <a:pos x="21" y="116"/>
                  </a:cxn>
                  <a:cxn ang="0">
                    <a:pos x="21" y="19"/>
                  </a:cxn>
                </a:cxnLst>
                <a:rect l="0" t="0" r="r" b="b"/>
                <a:pathLst>
                  <a:path w="33" h="116">
                    <a:moveTo>
                      <a:pt x="21" y="19"/>
                    </a:moveTo>
                    <a:lnTo>
                      <a:pt x="21" y="19"/>
                    </a:lnTo>
                    <a:lnTo>
                      <a:pt x="4" y="38"/>
                    </a:lnTo>
                    <a:lnTo>
                      <a:pt x="0" y="29"/>
                    </a:lnTo>
                    <a:lnTo>
                      <a:pt x="23" y="5"/>
                    </a:lnTo>
                    <a:lnTo>
                      <a:pt x="33" y="0"/>
                    </a:lnTo>
                    <a:lnTo>
                      <a:pt x="33" y="112"/>
                    </a:lnTo>
                    <a:lnTo>
                      <a:pt x="21" y="116"/>
                    </a:lnTo>
                    <a:lnTo>
                      <a:pt x="21" y="1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72" name="Freeform 160"/>
              <p:cNvSpPr>
                <a:spLocks noEditPoints="1"/>
              </p:cNvSpPr>
              <p:nvPr/>
            </p:nvSpPr>
            <p:spPr bwMode="auto">
              <a:xfrm>
                <a:off x="3084513" y="4422775"/>
                <a:ext cx="106363" cy="219075"/>
              </a:xfrm>
              <a:custGeom>
                <a:avLst/>
                <a:gdLst/>
                <a:ahLst/>
                <a:cxnLst>
                  <a:cxn ang="0">
                    <a:pos x="28" y="21"/>
                  </a:cxn>
                  <a:cxn ang="0">
                    <a:pos x="14" y="54"/>
                  </a:cxn>
                  <a:cxn ang="0">
                    <a:pos x="0" y="37"/>
                  </a:cxn>
                  <a:cxn ang="0">
                    <a:pos x="15" y="5"/>
                  </a:cxn>
                  <a:cxn ang="0">
                    <a:pos x="28" y="21"/>
                  </a:cxn>
                  <a:cxn ang="0">
                    <a:pos x="6" y="34"/>
                  </a:cxn>
                  <a:cxn ang="0">
                    <a:pos x="14" y="49"/>
                  </a:cxn>
                  <a:cxn ang="0">
                    <a:pos x="23" y="25"/>
                  </a:cxn>
                  <a:cxn ang="0">
                    <a:pos x="14" y="10"/>
                  </a:cxn>
                  <a:cxn ang="0">
                    <a:pos x="6" y="34"/>
                  </a:cxn>
                </a:cxnLst>
                <a:rect l="0" t="0" r="r" b="b"/>
                <a:pathLst>
                  <a:path w="28" h="58">
                    <a:moveTo>
                      <a:pt x="28" y="21"/>
                    </a:moveTo>
                    <a:cubicBezTo>
                      <a:pt x="28" y="37"/>
                      <a:pt x="23" y="49"/>
                      <a:pt x="14" y="54"/>
                    </a:cubicBezTo>
                    <a:cubicBezTo>
                      <a:pt x="6" y="58"/>
                      <a:pt x="0" y="52"/>
                      <a:pt x="0" y="37"/>
                    </a:cubicBezTo>
                    <a:cubicBezTo>
                      <a:pt x="0" y="21"/>
                      <a:pt x="6" y="9"/>
                      <a:pt x="15" y="5"/>
                    </a:cubicBezTo>
                    <a:cubicBezTo>
                      <a:pt x="23" y="0"/>
                      <a:pt x="28" y="6"/>
                      <a:pt x="28" y="21"/>
                    </a:cubicBezTo>
                    <a:close/>
                    <a:moveTo>
                      <a:pt x="6" y="34"/>
                    </a:moveTo>
                    <a:cubicBezTo>
                      <a:pt x="6" y="46"/>
                      <a:pt x="9" y="51"/>
                      <a:pt x="14" y="49"/>
                    </a:cubicBezTo>
                    <a:cubicBezTo>
                      <a:pt x="20" y="46"/>
                      <a:pt x="23" y="37"/>
                      <a:pt x="23" y="25"/>
                    </a:cubicBezTo>
                    <a:cubicBezTo>
                      <a:pt x="23" y="13"/>
                      <a:pt x="20" y="7"/>
                      <a:pt x="14" y="10"/>
                    </a:cubicBezTo>
                    <a:cubicBezTo>
                      <a:pt x="9" y="13"/>
                      <a:pt x="6" y="21"/>
                      <a:pt x="6" y="3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73" name="Freeform 161"/>
              <p:cNvSpPr>
                <a:spLocks/>
              </p:cNvSpPr>
              <p:nvPr/>
            </p:nvSpPr>
            <p:spPr bwMode="auto">
              <a:xfrm>
                <a:off x="3224213" y="4370388"/>
                <a:ext cx="49213" cy="188913"/>
              </a:xfrm>
              <a:custGeom>
                <a:avLst/>
                <a:gdLst/>
                <a:ahLst/>
                <a:cxnLst>
                  <a:cxn ang="0">
                    <a:pos x="19" y="21"/>
                  </a:cxn>
                  <a:cxn ang="0">
                    <a:pos x="19" y="21"/>
                  </a:cxn>
                  <a:cxn ang="0">
                    <a:pos x="2" y="40"/>
                  </a:cxn>
                  <a:cxn ang="0">
                    <a:pos x="0" y="31"/>
                  </a:cxn>
                  <a:cxn ang="0">
                    <a:pos x="21" y="5"/>
                  </a:cxn>
                  <a:cxn ang="0">
                    <a:pos x="31" y="0"/>
                  </a:cxn>
                  <a:cxn ang="0">
                    <a:pos x="31" y="112"/>
                  </a:cxn>
                  <a:cxn ang="0">
                    <a:pos x="19" y="119"/>
                  </a:cxn>
                  <a:cxn ang="0">
                    <a:pos x="19" y="21"/>
                  </a:cxn>
                </a:cxnLst>
                <a:rect l="0" t="0" r="r" b="b"/>
                <a:pathLst>
                  <a:path w="31" h="119">
                    <a:moveTo>
                      <a:pt x="19" y="21"/>
                    </a:moveTo>
                    <a:lnTo>
                      <a:pt x="19" y="21"/>
                    </a:lnTo>
                    <a:lnTo>
                      <a:pt x="2" y="40"/>
                    </a:lnTo>
                    <a:lnTo>
                      <a:pt x="0" y="31"/>
                    </a:lnTo>
                    <a:lnTo>
                      <a:pt x="21" y="5"/>
                    </a:lnTo>
                    <a:lnTo>
                      <a:pt x="31" y="0"/>
                    </a:lnTo>
                    <a:lnTo>
                      <a:pt x="31" y="112"/>
                    </a:lnTo>
                    <a:lnTo>
                      <a:pt x="19" y="119"/>
                    </a:lnTo>
                    <a:lnTo>
                      <a:pt x="19" y="2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74" name="Freeform 162"/>
              <p:cNvSpPr>
                <a:spLocks noEditPoints="1"/>
              </p:cNvSpPr>
              <p:nvPr/>
            </p:nvSpPr>
            <p:spPr bwMode="auto">
              <a:xfrm>
                <a:off x="3328988" y="4284663"/>
                <a:ext cx="101600" cy="222250"/>
              </a:xfrm>
              <a:custGeom>
                <a:avLst/>
                <a:gdLst/>
                <a:ahLst/>
                <a:cxnLst>
                  <a:cxn ang="0">
                    <a:pos x="27" y="21"/>
                  </a:cxn>
                  <a:cxn ang="0">
                    <a:pos x="13" y="54"/>
                  </a:cxn>
                  <a:cxn ang="0">
                    <a:pos x="0" y="38"/>
                  </a:cxn>
                  <a:cxn ang="0">
                    <a:pos x="13" y="5"/>
                  </a:cxn>
                  <a:cxn ang="0">
                    <a:pos x="27" y="21"/>
                  </a:cxn>
                  <a:cxn ang="0">
                    <a:pos x="5" y="35"/>
                  </a:cxn>
                  <a:cxn ang="0">
                    <a:pos x="13" y="49"/>
                  </a:cxn>
                  <a:cxn ang="0">
                    <a:pos x="21" y="24"/>
                  </a:cxn>
                  <a:cxn ang="0">
                    <a:pos x="13" y="10"/>
                  </a:cxn>
                  <a:cxn ang="0">
                    <a:pos x="5" y="35"/>
                  </a:cxn>
                </a:cxnLst>
                <a:rect l="0" t="0" r="r" b="b"/>
                <a:pathLst>
                  <a:path w="27" h="59">
                    <a:moveTo>
                      <a:pt x="27" y="21"/>
                    </a:moveTo>
                    <a:cubicBezTo>
                      <a:pt x="27" y="37"/>
                      <a:pt x="22" y="49"/>
                      <a:pt x="13" y="54"/>
                    </a:cubicBezTo>
                    <a:cubicBezTo>
                      <a:pt x="5" y="59"/>
                      <a:pt x="0" y="53"/>
                      <a:pt x="0" y="38"/>
                    </a:cubicBezTo>
                    <a:cubicBezTo>
                      <a:pt x="0" y="22"/>
                      <a:pt x="5" y="10"/>
                      <a:pt x="13" y="5"/>
                    </a:cubicBezTo>
                    <a:cubicBezTo>
                      <a:pt x="22" y="0"/>
                      <a:pt x="27" y="6"/>
                      <a:pt x="27" y="21"/>
                    </a:cubicBezTo>
                    <a:close/>
                    <a:moveTo>
                      <a:pt x="5" y="35"/>
                    </a:moveTo>
                    <a:cubicBezTo>
                      <a:pt x="5" y="47"/>
                      <a:pt x="8" y="52"/>
                      <a:pt x="13" y="49"/>
                    </a:cubicBezTo>
                    <a:cubicBezTo>
                      <a:pt x="19" y="45"/>
                      <a:pt x="21" y="36"/>
                      <a:pt x="21" y="24"/>
                    </a:cubicBezTo>
                    <a:cubicBezTo>
                      <a:pt x="21" y="13"/>
                      <a:pt x="19" y="7"/>
                      <a:pt x="13" y="10"/>
                    </a:cubicBezTo>
                    <a:cubicBezTo>
                      <a:pt x="8" y="13"/>
                      <a:pt x="5" y="22"/>
                      <a:pt x="5" y="35"/>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75" name="Freeform 163"/>
              <p:cNvSpPr>
                <a:spLocks/>
              </p:cNvSpPr>
              <p:nvPr/>
            </p:nvSpPr>
            <p:spPr bwMode="auto">
              <a:xfrm>
                <a:off x="3460750" y="4224338"/>
                <a:ext cx="49213" cy="187325"/>
              </a:xfrm>
              <a:custGeom>
                <a:avLst/>
                <a:gdLst/>
                <a:ahLst/>
                <a:cxnLst>
                  <a:cxn ang="0">
                    <a:pos x="19" y="21"/>
                  </a:cxn>
                  <a:cxn ang="0">
                    <a:pos x="19" y="21"/>
                  </a:cxn>
                  <a:cxn ang="0">
                    <a:pos x="3" y="42"/>
                  </a:cxn>
                  <a:cxn ang="0">
                    <a:pos x="0" y="33"/>
                  </a:cxn>
                  <a:cxn ang="0">
                    <a:pos x="21" y="7"/>
                  </a:cxn>
                  <a:cxn ang="0">
                    <a:pos x="31" y="0"/>
                  </a:cxn>
                  <a:cxn ang="0">
                    <a:pos x="31" y="111"/>
                  </a:cxn>
                  <a:cxn ang="0">
                    <a:pos x="19" y="118"/>
                  </a:cxn>
                  <a:cxn ang="0">
                    <a:pos x="19" y="21"/>
                  </a:cxn>
                </a:cxnLst>
                <a:rect l="0" t="0" r="r" b="b"/>
                <a:pathLst>
                  <a:path w="31" h="118">
                    <a:moveTo>
                      <a:pt x="19" y="21"/>
                    </a:moveTo>
                    <a:lnTo>
                      <a:pt x="19" y="21"/>
                    </a:lnTo>
                    <a:lnTo>
                      <a:pt x="3" y="42"/>
                    </a:lnTo>
                    <a:lnTo>
                      <a:pt x="0" y="33"/>
                    </a:lnTo>
                    <a:lnTo>
                      <a:pt x="21" y="7"/>
                    </a:lnTo>
                    <a:lnTo>
                      <a:pt x="31" y="0"/>
                    </a:lnTo>
                    <a:lnTo>
                      <a:pt x="31" y="111"/>
                    </a:lnTo>
                    <a:lnTo>
                      <a:pt x="19" y="118"/>
                    </a:lnTo>
                    <a:lnTo>
                      <a:pt x="19" y="2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76" name="Freeform 164"/>
              <p:cNvSpPr>
                <a:spLocks noEditPoints="1"/>
              </p:cNvSpPr>
              <p:nvPr/>
            </p:nvSpPr>
            <p:spPr bwMode="auto">
              <a:xfrm>
                <a:off x="3562350" y="4129088"/>
                <a:ext cx="98425" cy="227013"/>
              </a:xfrm>
              <a:custGeom>
                <a:avLst/>
                <a:gdLst/>
                <a:ahLst/>
                <a:cxnLst>
                  <a:cxn ang="0">
                    <a:pos x="26" y="20"/>
                  </a:cxn>
                  <a:cxn ang="0">
                    <a:pos x="12" y="54"/>
                  </a:cxn>
                  <a:cxn ang="0">
                    <a:pos x="0" y="39"/>
                  </a:cxn>
                  <a:cxn ang="0">
                    <a:pos x="13" y="5"/>
                  </a:cxn>
                  <a:cxn ang="0">
                    <a:pos x="26" y="20"/>
                  </a:cxn>
                  <a:cxn ang="0">
                    <a:pos x="5" y="36"/>
                  </a:cxn>
                  <a:cxn ang="0">
                    <a:pos x="13" y="49"/>
                  </a:cxn>
                  <a:cxn ang="0">
                    <a:pos x="21" y="24"/>
                  </a:cxn>
                  <a:cxn ang="0">
                    <a:pos x="13" y="11"/>
                  </a:cxn>
                  <a:cxn ang="0">
                    <a:pos x="5" y="36"/>
                  </a:cxn>
                </a:cxnLst>
                <a:rect l="0" t="0" r="r" b="b"/>
                <a:pathLst>
                  <a:path w="26" h="60">
                    <a:moveTo>
                      <a:pt x="26" y="20"/>
                    </a:moveTo>
                    <a:cubicBezTo>
                      <a:pt x="26" y="36"/>
                      <a:pt x="21" y="48"/>
                      <a:pt x="12" y="54"/>
                    </a:cubicBezTo>
                    <a:cubicBezTo>
                      <a:pt x="5" y="60"/>
                      <a:pt x="0" y="55"/>
                      <a:pt x="0" y="39"/>
                    </a:cubicBezTo>
                    <a:cubicBezTo>
                      <a:pt x="0" y="23"/>
                      <a:pt x="5" y="11"/>
                      <a:pt x="13" y="5"/>
                    </a:cubicBezTo>
                    <a:cubicBezTo>
                      <a:pt x="21" y="0"/>
                      <a:pt x="26" y="5"/>
                      <a:pt x="26" y="20"/>
                    </a:cubicBezTo>
                    <a:close/>
                    <a:moveTo>
                      <a:pt x="5" y="36"/>
                    </a:moveTo>
                    <a:cubicBezTo>
                      <a:pt x="5" y="48"/>
                      <a:pt x="8" y="53"/>
                      <a:pt x="13" y="49"/>
                    </a:cubicBezTo>
                    <a:cubicBezTo>
                      <a:pt x="18" y="45"/>
                      <a:pt x="21" y="36"/>
                      <a:pt x="21" y="24"/>
                    </a:cubicBezTo>
                    <a:cubicBezTo>
                      <a:pt x="21" y="13"/>
                      <a:pt x="18" y="7"/>
                      <a:pt x="13" y="11"/>
                    </a:cubicBezTo>
                    <a:cubicBezTo>
                      <a:pt x="8" y="14"/>
                      <a:pt x="5" y="23"/>
                      <a:pt x="5" y="36"/>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77" name="Freeform 165"/>
              <p:cNvSpPr>
                <a:spLocks/>
              </p:cNvSpPr>
              <p:nvPr/>
            </p:nvSpPr>
            <p:spPr bwMode="auto">
              <a:xfrm>
                <a:off x="3690938" y="4062413"/>
                <a:ext cx="44450" cy="187325"/>
              </a:xfrm>
              <a:custGeom>
                <a:avLst/>
                <a:gdLst/>
                <a:ahLst/>
                <a:cxnLst>
                  <a:cxn ang="0">
                    <a:pos x="16" y="21"/>
                  </a:cxn>
                  <a:cxn ang="0">
                    <a:pos x="16" y="23"/>
                  </a:cxn>
                  <a:cxn ang="0">
                    <a:pos x="2" y="45"/>
                  </a:cxn>
                  <a:cxn ang="0">
                    <a:pos x="0" y="35"/>
                  </a:cxn>
                  <a:cxn ang="0">
                    <a:pos x="19" y="7"/>
                  </a:cxn>
                  <a:cxn ang="0">
                    <a:pos x="28" y="0"/>
                  </a:cxn>
                  <a:cxn ang="0">
                    <a:pos x="28" y="111"/>
                  </a:cxn>
                  <a:cxn ang="0">
                    <a:pos x="16" y="118"/>
                  </a:cxn>
                  <a:cxn ang="0">
                    <a:pos x="16" y="21"/>
                  </a:cxn>
                </a:cxnLst>
                <a:rect l="0" t="0" r="r" b="b"/>
                <a:pathLst>
                  <a:path w="28" h="118">
                    <a:moveTo>
                      <a:pt x="16" y="21"/>
                    </a:moveTo>
                    <a:lnTo>
                      <a:pt x="16" y="23"/>
                    </a:lnTo>
                    <a:lnTo>
                      <a:pt x="2" y="45"/>
                    </a:lnTo>
                    <a:lnTo>
                      <a:pt x="0" y="35"/>
                    </a:lnTo>
                    <a:lnTo>
                      <a:pt x="19" y="7"/>
                    </a:lnTo>
                    <a:lnTo>
                      <a:pt x="28" y="0"/>
                    </a:lnTo>
                    <a:lnTo>
                      <a:pt x="28" y="111"/>
                    </a:lnTo>
                    <a:lnTo>
                      <a:pt x="16" y="118"/>
                    </a:lnTo>
                    <a:lnTo>
                      <a:pt x="16" y="2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78" name="Freeform 166"/>
              <p:cNvSpPr>
                <a:spLocks noEditPoints="1"/>
              </p:cNvSpPr>
              <p:nvPr/>
            </p:nvSpPr>
            <p:spPr bwMode="auto">
              <a:xfrm>
                <a:off x="3784600" y="3960813"/>
                <a:ext cx="93663" cy="228600"/>
              </a:xfrm>
              <a:custGeom>
                <a:avLst/>
                <a:gdLst/>
                <a:ahLst/>
                <a:cxnLst>
                  <a:cxn ang="0">
                    <a:pos x="25" y="20"/>
                  </a:cxn>
                  <a:cxn ang="0">
                    <a:pos x="12" y="55"/>
                  </a:cxn>
                  <a:cxn ang="0">
                    <a:pos x="0" y="40"/>
                  </a:cxn>
                  <a:cxn ang="0">
                    <a:pos x="13" y="6"/>
                  </a:cxn>
                  <a:cxn ang="0">
                    <a:pos x="25" y="20"/>
                  </a:cxn>
                  <a:cxn ang="0">
                    <a:pos x="5" y="37"/>
                  </a:cxn>
                  <a:cxn ang="0">
                    <a:pos x="13" y="50"/>
                  </a:cxn>
                  <a:cxn ang="0">
                    <a:pos x="20" y="24"/>
                  </a:cxn>
                  <a:cxn ang="0">
                    <a:pos x="13" y="11"/>
                  </a:cxn>
                  <a:cxn ang="0">
                    <a:pos x="5" y="37"/>
                  </a:cxn>
                </a:cxnLst>
                <a:rect l="0" t="0" r="r" b="b"/>
                <a:pathLst>
                  <a:path w="25" h="61">
                    <a:moveTo>
                      <a:pt x="25" y="20"/>
                    </a:moveTo>
                    <a:cubicBezTo>
                      <a:pt x="25" y="36"/>
                      <a:pt x="20" y="48"/>
                      <a:pt x="12" y="55"/>
                    </a:cubicBezTo>
                    <a:cubicBezTo>
                      <a:pt x="5" y="61"/>
                      <a:pt x="0" y="56"/>
                      <a:pt x="0" y="40"/>
                    </a:cubicBezTo>
                    <a:cubicBezTo>
                      <a:pt x="0" y="25"/>
                      <a:pt x="6" y="12"/>
                      <a:pt x="13" y="6"/>
                    </a:cubicBezTo>
                    <a:cubicBezTo>
                      <a:pt x="21" y="0"/>
                      <a:pt x="25" y="5"/>
                      <a:pt x="25" y="20"/>
                    </a:cubicBezTo>
                    <a:close/>
                    <a:moveTo>
                      <a:pt x="5" y="37"/>
                    </a:moveTo>
                    <a:cubicBezTo>
                      <a:pt x="5" y="49"/>
                      <a:pt x="8" y="53"/>
                      <a:pt x="13" y="50"/>
                    </a:cubicBezTo>
                    <a:cubicBezTo>
                      <a:pt x="18" y="46"/>
                      <a:pt x="20" y="36"/>
                      <a:pt x="20" y="24"/>
                    </a:cubicBezTo>
                    <a:cubicBezTo>
                      <a:pt x="20" y="13"/>
                      <a:pt x="18" y="7"/>
                      <a:pt x="13" y="11"/>
                    </a:cubicBezTo>
                    <a:cubicBezTo>
                      <a:pt x="8" y="14"/>
                      <a:pt x="5" y="24"/>
                      <a:pt x="5" y="37"/>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79" name="Freeform 167"/>
              <p:cNvSpPr>
                <a:spLocks/>
              </p:cNvSpPr>
              <p:nvPr/>
            </p:nvSpPr>
            <p:spPr bwMode="auto">
              <a:xfrm>
                <a:off x="3908425" y="3884613"/>
                <a:ext cx="44450" cy="192088"/>
              </a:xfrm>
              <a:custGeom>
                <a:avLst/>
                <a:gdLst/>
                <a:ahLst/>
                <a:cxnLst>
                  <a:cxn ang="0">
                    <a:pos x="17" y="24"/>
                  </a:cxn>
                  <a:cxn ang="0">
                    <a:pos x="17" y="24"/>
                  </a:cxn>
                  <a:cxn ang="0">
                    <a:pos x="2" y="48"/>
                  </a:cxn>
                  <a:cxn ang="0">
                    <a:pos x="0" y="38"/>
                  </a:cxn>
                  <a:cxn ang="0">
                    <a:pos x="17" y="10"/>
                  </a:cxn>
                  <a:cxn ang="0">
                    <a:pos x="28" y="0"/>
                  </a:cxn>
                  <a:cxn ang="0">
                    <a:pos x="28" y="112"/>
                  </a:cxn>
                  <a:cxn ang="0">
                    <a:pos x="17" y="121"/>
                  </a:cxn>
                  <a:cxn ang="0">
                    <a:pos x="17" y="24"/>
                  </a:cxn>
                </a:cxnLst>
                <a:rect l="0" t="0" r="r" b="b"/>
                <a:pathLst>
                  <a:path w="28" h="121">
                    <a:moveTo>
                      <a:pt x="17" y="24"/>
                    </a:moveTo>
                    <a:lnTo>
                      <a:pt x="17" y="24"/>
                    </a:lnTo>
                    <a:lnTo>
                      <a:pt x="2" y="48"/>
                    </a:lnTo>
                    <a:lnTo>
                      <a:pt x="0" y="38"/>
                    </a:lnTo>
                    <a:lnTo>
                      <a:pt x="17" y="10"/>
                    </a:lnTo>
                    <a:lnTo>
                      <a:pt x="28" y="0"/>
                    </a:lnTo>
                    <a:lnTo>
                      <a:pt x="28" y="112"/>
                    </a:lnTo>
                    <a:lnTo>
                      <a:pt x="17" y="121"/>
                    </a:lnTo>
                    <a:lnTo>
                      <a:pt x="17" y="2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80" name="Freeform 168"/>
              <p:cNvSpPr>
                <a:spLocks noEditPoints="1"/>
              </p:cNvSpPr>
              <p:nvPr/>
            </p:nvSpPr>
            <p:spPr bwMode="auto">
              <a:xfrm>
                <a:off x="3998913" y="3775075"/>
                <a:ext cx="85725" cy="234950"/>
              </a:xfrm>
              <a:custGeom>
                <a:avLst/>
                <a:gdLst/>
                <a:ahLst/>
                <a:cxnLst>
                  <a:cxn ang="0">
                    <a:pos x="23" y="19"/>
                  </a:cxn>
                  <a:cxn ang="0">
                    <a:pos x="11" y="55"/>
                  </a:cxn>
                  <a:cxn ang="0">
                    <a:pos x="0" y="42"/>
                  </a:cxn>
                  <a:cxn ang="0">
                    <a:pos x="12" y="6"/>
                  </a:cxn>
                  <a:cxn ang="0">
                    <a:pos x="23" y="19"/>
                  </a:cxn>
                  <a:cxn ang="0">
                    <a:pos x="4" y="38"/>
                  </a:cxn>
                  <a:cxn ang="0">
                    <a:pos x="11" y="50"/>
                  </a:cxn>
                  <a:cxn ang="0">
                    <a:pos x="18" y="24"/>
                  </a:cxn>
                  <a:cxn ang="0">
                    <a:pos x="11" y="11"/>
                  </a:cxn>
                  <a:cxn ang="0">
                    <a:pos x="4" y="38"/>
                  </a:cxn>
                </a:cxnLst>
                <a:rect l="0" t="0" r="r" b="b"/>
                <a:pathLst>
                  <a:path w="23" h="62">
                    <a:moveTo>
                      <a:pt x="23" y="19"/>
                    </a:moveTo>
                    <a:cubicBezTo>
                      <a:pt x="23" y="35"/>
                      <a:pt x="19" y="48"/>
                      <a:pt x="11" y="55"/>
                    </a:cubicBezTo>
                    <a:cubicBezTo>
                      <a:pt x="4" y="62"/>
                      <a:pt x="0" y="57"/>
                      <a:pt x="0" y="42"/>
                    </a:cubicBezTo>
                    <a:cubicBezTo>
                      <a:pt x="0" y="26"/>
                      <a:pt x="5" y="13"/>
                      <a:pt x="12" y="6"/>
                    </a:cubicBezTo>
                    <a:cubicBezTo>
                      <a:pt x="19" y="0"/>
                      <a:pt x="23" y="5"/>
                      <a:pt x="23" y="19"/>
                    </a:cubicBezTo>
                    <a:close/>
                    <a:moveTo>
                      <a:pt x="4" y="38"/>
                    </a:moveTo>
                    <a:cubicBezTo>
                      <a:pt x="4" y="50"/>
                      <a:pt x="7" y="54"/>
                      <a:pt x="11" y="50"/>
                    </a:cubicBezTo>
                    <a:cubicBezTo>
                      <a:pt x="16" y="46"/>
                      <a:pt x="18" y="36"/>
                      <a:pt x="18" y="24"/>
                    </a:cubicBezTo>
                    <a:cubicBezTo>
                      <a:pt x="18" y="13"/>
                      <a:pt x="16" y="7"/>
                      <a:pt x="11" y="11"/>
                    </a:cubicBezTo>
                    <a:cubicBezTo>
                      <a:pt x="7" y="15"/>
                      <a:pt x="4" y="25"/>
                      <a:pt x="4" y="38"/>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81" name="Freeform 169"/>
              <p:cNvSpPr>
                <a:spLocks/>
              </p:cNvSpPr>
              <p:nvPr/>
            </p:nvSpPr>
            <p:spPr bwMode="auto">
              <a:xfrm>
                <a:off x="4111625" y="3692525"/>
                <a:ext cx="41275" cy="192088"/>
              </a:xfrm>
              <a:custGeom>
                <a:avLst/>
                <a:gdLst/>
                <a:ahLst/>
                <a:cxnLst>
                  <a:cxn ang="0">
                    <a:pos x="17" y="24"/>
                  </a:cxn>
                  <a:cxn ang="0">
                    <a:pos x="17" y="26"/>
                  </a:cxn>
                  <a:cxn ang="0">
                    <a:pos x="2" y="50"/>
                  </a:cxn>
                  <a:cxn ang="0">
                    <a:pos x="0" y="41"/>
                  </a:cxn>
                  <a:cxn ang="0">
                    <a:pos x="17" y="10"/>
                  </a:cxn>
                  <a:cxn ang="0">
                    <a:pos x="26" y="0"/>
                  </a:cxn>
                  <a:cxn ang="0">
                    <a:pos x="26" y="112"/>
                  </a:cxn>
                  <a:cxn ang="0">
                    <a:pos x="17" y="121"/>
                  </a:cxn>
                  <a:cxn ang="0">
                    <a:pos x="17" y="24"/>
                  </a:cxn>
                </a:cxnLst>
                <a:rect l="0" t="0" r="r" b="b"/>
                <a:pathLst>
                  <a:path w="26" h="121">
                    <a:moveTo>
                      <a:pt x="17" y="24"/>
                    </a:moveTo>
                    <a:lnTo>
                      <a:pt x="17" y="26"/>
                    </a:lnTo>
                    <a:lnTo>
                      <a:pt x="2" y="50"/>
                    </a:lnTo>
                    <a:lnTo>
                      <a:pt x="0" y="41"/>
                    </a:lnTo>
                    <a:lnTo>
                      <a:pt x="17" y="10"/>
                    </a:lnTo>
                    <a:lnTo>
                      <a:pt x="26" y="0"/>
                    </a:lnTo>
                    <a:lnTo>
                      <a:pt x="26" y="112"/>
                    </a:lnTo>
                    <a:lnTo>
                      <a:pt x="17" y="121"/>
                    </a:lnTo>
                    <a:lnTo>
                      <a:pt x="17" y="2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82" name="Freeform 170"/>
              <p:cNvSpPr>
                <a:spLocks noEditPoints="1"/>
              </p:cNvSpPr>
              <p:nvPr/>
            </p:nvSpPr>
            <p:spPr bwMode="auto">
              <a:xfrm>
                <a:off x="4194175" y="3571875"/>
                <a:ext cx="82550" cy="238125"/>
              </a:xfrm>
              <a:custGeom>
                <a:avLst/>
                <a:gdLst/>
                <a:ahLst/>
                <a:cxnLst>
                  <a:cxn ang="0">
                    <a:pos x="22" y="20"/>
                  </a:cxn>
                  <a:cxn ang="0">
                    <a:pos x="11" y="56"/>
                  </a:cxn>
                  <a:cxn ang="0">
                    <a:pos x="0" y="44"/>
                  </a:cxn>
                  <a:cxn ang="0">
                    <a:pos x="11" y="8"/>
                  </a:cxn>
                  <a:cxn ang="0">
                    <a:pos x="22" y="20"/>
                  </a:cxn>
                  <a:cxn ang="0">
                    <a:pos x="5" y="39"/>
                  </a:cxn>
                  <a:cxn ang="0">
                    <a:pos x="11" y="51"/>
                  </a:cxn>
                  <a:cxn ang="0">
                    <a:pos x="17" y="25"/>
                  </a:cxn>
                  <a:cxn ang="0">
                    <a:pos x="11" y="13"/>
                  </a:cxn>
                  <a:cxn ang="0">
                    <a:pos x="5" y="39"/>
                  </a:cxn>
                </a:cxnLst>
                <a:rect l="0" t="0" r="r" b="b"/>
                <a:pathLst>
                  <a:path w="22" h="63">
                    <a:moveTo>
                      <a:pt x="22" y="20"/>
                    </a:moveTo>
                    <a:cubicBezTo>
                      <a:pt x="22" y="36"/>
                      <a:pt x="18" y="49"/>
                      <a:pt x="11" y="56"/>
                    </a:cubicBezTo>
                    <a:cubicBezTo>
                      <a:pt x="5" y="63"/>
                      <a:pt x="1" y="59"/>
                      <a:pt x="0" y="44"/>
                    </a:cubicBezTo>
                    <a:cubicBezTo>
                      <a:pt x="0" y="28"/>
                      <a:pt x="5" y="15"/>
                      <a:pt x="11" y="8"/>
                    </a:cubicBezTo>
                    <a:cubicBezTo>
                      <a:pt x="18" y="0"/>
                      <a:pt x="22" y="5"/>
                      <a:pt x="22" y="20"/>
                    </a:cubicBezTo>
                    <a:close/>
                    <a:moveTo>
                      <a:pt x="5" y="39"/>
                    </a:moveTo>
                    <a:cubicBezTo>
                      <a:pt x="5" y="51"/>
                      <a:pt x="7" y="56"/>
                      <a:pt x="11" y="51"/>
                    </a:cubicBezTo>
                    <a:cubicBezTo>
                      <a:pt x="15" y="46"/>
                      <a:pt x="17" y="37"/>
                      <a:pt x="17" y="25"/>
                    </a:cubicBezTo>
                    <a:cubicBezTo>
                      <a:pt x="17" y="13"/>
                      <a:pt x="15" y="8"/>
                      <a:pt x="11" y="13"/>
                    </a:cubicBezTo>
                    <a:cubicBezTo>
                      <a:pt x="7" y="17"/>
                      <a:pt x="5" y="27"/>
                      <a:pt x="5" y="39"/>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83" name="Freeform 171"/>
              <p:cNvSpPr>
                <a:spLocks/>
              </p:cNvSpPr>
              <p:nvPr/>
            </p:nvSpPr>
            <p:spPr bwMode="auto">
              <a:xfrm>
                <a:off x="4298950" y="3486150"/>
                <a:ext cx="38100" cy="192088"/>
              </a:xfrm>
              <a:custGeom>
                <a:avLst/>
                <a:gdLst/>
                <a:ahLst/>
                <a:cxnLst>
                  <a:cxn ang="0">
                    <a:pos x="15" y="26"/>
                  </a:cxn>
                  <a:cxn ang="0">
                    <a:pos x="15" y="26"/>
                  </a:cxn>
                  <a:cxn ang="0">
                    <a:pos x="3" y="50"/>
                  </a:cxn>
                  <a:cxn ang="0">
                    <a:pos x="0" y="43"/>
                  </a:cxn>
                  <a:cxn ang="0">
                    <a:pos x="17" y="9"/>
                  </a:cxn>
                  <a:cxn ang="0">
                    <a:pos x="24" y="0"/>
                  </a:cxn>
                  <a:cxn ang="0">
                    <a:pos x="24" y="111"/>
                  </a:cxn>
                  <a:cxn ang="0">
                    <a:pos x="15" y="121"/>
                  </a:cxn>
                  <a:cxn ang="0">
                    <a:pos x="15" y="26"/>
                  </a:cxn>
                </a:cxnLst>
                <a:rect l="0" t="0" r="r" b="b"/>
                <a:pathLst>
                  <a:path w="24" h="121">
                    <a:moveTo>
                      <a:pt x="15" y="26"/>
                    </a:moveTo>
                    <a:lnTo>
                      <a:pt x="15" y="26"/>
                    </a:lnTo>
                    <a:lnTo>
                      <a:pt x="3" y="50"/>
                    </a:lnTo>
                    <a:lnTo>
                      <a:pt x="0" y="43"/>
                    </a:lnTo>
                    <a:lnTo>
                      <a:pt x="17" y="9"/>
                    </a:lnTo>
                    <a:lnTo>
                      <a:pt x="24" y="0"/>
                    </a:lnTo>
                    <a:lnTo>
                      <a:pt x="24" y="111"/>
                    </a:lnTo>
                    <a:lnTo>
                      <a:pt x="15" y="121"/>
                    </a:lnTo>
                    <a:lnTo>
                      <a:pt x="15" y="26"/>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84" name="Freeform 172"/>
              <p:cNvSpPr>
                <a:spLocks noEditPoints="1"/>
              </p:cNvSpPr>
              <p:nvPr/>
            </p:nvSpPr>
            <p:spPr bwMode="auto">
              <a:xfrm>
                <a:off x="4375150" y="3354388"/>
                <a:ext cx="66675" cy="241300"/>
              </a:xfrm>
              <a:custGeom>
                <a:avLst/>
                <a:gdLst/>
                <a:ahLst/>
                <a:cxnLst>
                  <a:cxn ang="0">
                    <a:pos x="18" y="19"/>
                  </a:cxn>
                  <a:cxn ang="0">
                    <a:pos x="9" y="57"/>
                  </a:cxn>
                  <a:cxn ang="0">
                    <a:pos x="0" y="46"/>
                  </a:cxn>
                  <a:cxn ang="0">
                    <a:pos x="10" y="8"/>
                  </a:cxn>
                  <a:cxn ang="0">
                    <a:pos x="18" y="19"/>
                  </a:cxn>
                  <a:cxn ang="0">
                    <a:pos x="4" y="40"/>
                  </a:cxn>
                  <a:cxn ang="0">
                    <a:pos x="9" y="52"/>
                  </a:cxn>
                  <a:cxn ang="0">
                    <a:pos x="15" y="24"/>
                  </a:cxn>
                  <a:cxn ang="0">
                    <a:pos x="9" y="13"/>
                  </a:cxn>
                  <a:cxn ang="0">
                    <a:pos x="4" y="40"/>
                  </a:cxn>
                </a:cxnLst>
                <a:rect l="0" t="0" r="r" b="b"/>
                <a:pathLst>
                  <a:path w="18" h="64">
                    <a:moveTo>
                      <a:pt x="18" y="19"/>
                    </a:moveTo>
                    <a:cubicBezTo>
                      <a:pt x="18" y="35"/>
                      <a:pt x="15" y="49"/>
                      <a:pt x="9" y="57"/>
                    </a:cubicBezTo>
                    <a:cubicBezTo>
                      <a:pt x="4" y="64"/>
                      <a:pt x="0" y="61"/>
                      <a:pt x="0" y="46"/>
                    </a:cubicBezTo>
                    <a:cubicBezTo>
                      <a:pt x="0" y="30"/>
                      <a:pt x="4" y="16"/>
                      <a:pt x="10" y="8"/>
                    </a:cubicBezTo>
                    <a:cubicBezTo>
                      <a:pt x="15" y="0"/>
                      <a:pt x="18" y="4"/>
                      <a:pt x="18" y="19"/>
                    </a:cubicBezTo>
                    <a:close/>
                    <a:moveTo>
                      <a:pt x="4" y="40"/>
                    </a:moveTo>
                    <a:cubicBezTo>
                      <a:pt x="4" y="53"/>
                      <a:pt x="6" y="57"/>
                      <a:pt x="9" y="52"/>
                    </a:cubicBezTo>
                    <a:cubicBezTo>
                      <a:pt x="13" y="47"/>
                      <a:pt x="15" y="36"/>
                      <a:pt x="15" y="24"/>
                    </a:cubicBezTo>
                    <a:cubicBezTo>
                      <a:pt x="15" y="13"/>
                      <a:pt x="13" y="8"/>
                      <a:pt x="9" y="13"/>
                    </a:cubicBezTo>
                    <a:cubicBezTo>
                      <a:pt x="6" y="18"/>
                      <a:pt x="4" y="28"/>
                      <a:pt x="4" y="40"/>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85" name="Freeform 173"/>
              <p:cNvSpPr>
                <a:spLocks/>
              </p:cNvSpPr>
              <p:nvPr/>
            </p:nvSpPr>
            <p:spPr bwMode="auto">
              <a:xfrm>
                <a:off x="4465638" y="3255963"/>
                <a:ext cx="30163" cy="196850"/>
              </a:xfrm>
              <a:custGeom>
                <a:avLst/>
                <a:gdLst/>
                <a:ahLst/>
                <a:cxnLst>
                  <a:cxn ang="0">
                    <a:pos x="11" y="26"/>
                  </a:cxn>
                  <a:cxn ang="0">
                    <a:pos x="11" y="26"/>
                  </a:cxn>
                  <a:cxn ang="0">
                    <a:pos x="0" y="55"/>
                  </a:cxn>
                  <a:cxn ang="0">
                    <a:pos x="0" y="45"/>
                  </a:cxn>
                  <a:cxn ang="0">
                    <a:pos x="11" y="12"/>
                  </a:cxn>
                  <a:cxn ang="0">
                    <a:pos x="19" y="0"/>
                  </a:cxn>
                  <a:cxn ang="0">
                    <a:pos x="19" y="112"/>
                  </a:cxn>
                  <a:cxn ang="0">
                    <a:pos x="11" y="124"/>
                  </a:cxn>
                  <a:cxn ang="0">
                    <a:pos x="11" y="26"/>
                  </a:cxn>
                </a:cxnLst>
                <a:rect l="0" t="0" r="r" b="b"/>
                <a:pathLst>
                  <a:path w="19" h="124">
                    <a:moveTo>
                      <a:pt x="11" y="26"/>
                    </a:moveTo>
                    <a:lnTo>
                      <a:pt x="11" y="26"/>
                    </a:lnTo>
                    <a:lnTo>
                      <a:pt x="0" y="55"/>
                    </a:lnTo>
                    <a:lnTo>
                      <a:pt x="0" y="45"/>
                    </a:lnTo>
                    <a:lnTo>
                      <a:pt x="11" y="12"/>
                    </a:lnTo>
                    <a:lnTo>
                      <a:pt x="19" y="0"/>
                    </a:lnTo>
                    <a:lnTo>
                      <a:pt x="19" y="112"/>
                    </a:lnTo>
                    <a:lnTo>
                      <a:pt x="11" y="124"/>
                    </a:lnTo>
                    <a:lnTo>
                      <a:pt x="11" y="26"/>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86" name="Freeform 174"/>
              <p:cNvSpPr>
                <a:spLocks noEditPoints="1"/>
              </p:cNvSpPr>
              <p:nvPr/>
            </p:nvSpPr>
            <p:spPr bwMode="auto">
              <a:xfrm>
                <a:off x="4524375" y="3113088"/>
                <a:ext cx="53975" cy="249238"/>
              </a:xfrm>
              <a:custGeom>
                <a:avLst/>
                <a:gdLst/>
                <a:ahLst/>
                <a:cxnLst>
                  <a:cxn ang="0">
                    <a:pos x="14" y="18"/>
                  </a:cxn>
                  <a:cxn ang="0">
                    <a:pos x="7" y="58"/>
                  </a:cxn>
                  <a:cxn ang="0">
                    <a:pos x="0" y="48"/>
                  </a:cxn>
                  <a:cxn ang="0">
                    <a:pos x="7" y="8"/>
                  </a:cxn>
                  <a:cxn ang="0">
                    <a:pos x="14" y="18"/>
                  </a:cxn>
                  <a:cxn ang="0">
                    <a:pos x="3" y="42"/>
                  </a:cxn>
                  <a:cxn ang="0">
                    <a:pos x="7" y="52"/>
                  </a:cxn>
                  <a:cxn ang="0">
                    <a:pos x="11" y="24"/>
                  </a:cxn>
                  <a:cxn ang="0">
                    <a:pos x="7" y="14"/>
                  </a:cxn>
                  <a:cxn ang="0">
                    <a:pos x="3" y="42"/>
                  </a:cxn>
                </a:cxnLst>
                <a:rect l="0" t="0" r="r" b="b"/>
                <a:pathLst>
                  <a:path w="14" h="66">
                    <a:moveTo>
                      <a:pt x="14" y="18"/>
                    </a:moveTo>
                    <a:cubicBezTo>
                      <a:pt x="14" y="34"/>
                      <a:pt x="11" y="48"/>
                      <a:pt x="7" y="58"/>
                    </a:cubicBezTo>
                    <a:cubicBezTo>
                      <a:pt x="3" y="66"/>
                      <a:pt x="0" y="63"/>
                      <a:pt x="0" y="48"/>
                    </a:cubicBezTo>
                    <a:cubicBezTo>
                      <a:pt x="0" y="32"/>
                      <a:pt x="3" y="17"/>
                      <a:pt x="7" y="8"/>
                    </a:cubicBezTo>
                    <a:cubicBezTo>
                      <a:pt x="11" y="0"/>
                      <a:pt x="14" y="3"/>
                      <a:pt x="14" y="18"/>
                    </a:cubicBezTo>
                    <a:close/>
                    <a:moveTo>
                      <a:pt x="3" y="42"/>
                    </a:moveTo>
                    <a:cubicBezTo>
                      <a:pt x="3" y="54"/>
                      <a:pt x="4" y="58"/>
                      <a:pt x="7" y="52"/>
                    </a:cubicBezTo>
                    <a:cubicBezTo>
                      <a:pt x="10" y="46"/>
                      <a:pt x="11" y="36"/>
                      <a:pt x="11" y="24"/>
                    </a:cubicBezTo>
                    <a:cubicBezTo>
                      <a:pt x="11" y="13"/>
                      <a:pt x="10" y="8"/>
                      <a:pt x="7" y="14"/>
                    </a:cubicBezTo>
                    <a:cubicBezTo>
                      <a:pt x="5" y="19"/>
                      <a:pt x="3" y="29"/>
                      <a:pt x="3" y="42"/>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87" name="Freeform 175"/>
              <p:cNvSpPr>
                <a:spLocks/>
              </p:cNvSpPr>
              <p:nvPr/>
            </p:nvSpPr>
            <p:spPr bwMode="auto">
              <a:xfrm>
                <a:off x="4589463" y="3003550"/>
                <a:ext cx="19050" cy="200025"/>
              </a:xfrm>
              <a:custGeom>
                <a:avLst/>
                <a:gdLst/>
                <a:ahLst/>
                <a:cxnLst>
                  <a:cxn ang="0">
                    <a:pos x="7" y="29"/>
                  </a:cxn>
                  <a:cxn ang="0">
                    <a:pos x="7" y="29"/>
                  </a:cxn>
                  <a:cxn ang="0">
                    <a:pos x="2" y="57"/>
                  </a:cxn>
                  <a:cxn ang="0">
                    <a:pos x="0" y="48"/>
                  </a:cxn>
                  <a:cxn ang="0">
                    <a:pos x="7" y="12"/>
                  </a:cxn>
                  <a:cxn ang="0">
                    <a:pos x="12" y="0"/>
                  </a:cxn>
                  <a:cxn ang="0">
                    <a:pos x="12" y="112"/>
                  </a:cxn>
                  <a:cxn ang="0">
                    <a:pos x="7" y="126"/>
                  </a:cxn>
                  <a:cxn ang="0">
                    <a:pos x="7" y="29"/>
                  </a:cxn>
                </a:cxnLst>
                <a:rect l="0" t="0" r="r" b="b"/>
                <a:pathLst>
                  <a:path w="12" h="126">
                    <a:moveTo>
                      <a:pt x="7" y="29"/>
                    </a:moveTo>
                    <a:lnTo>
                      <a:pt x="7" y="29"/>
                    </a:lnTo>
                    <a:lnTo>
                      <a:pt x="2" y="57"/>
                    </a:lnTo>
                    <a:lnTo>
                      <a:pt x="0" y="48"/>
                    </a:lnTo>
                    <a:lnTo>
                      <a:pt x="7" y="12"/>
                    </a:lnTo>
                    <a:lnTo>
                      <a:pt x="12" y="0"/>
                    </a:lnTo>
                    <a:lnTo>
                      <a:pt x="12" y="112"/>
                    </a:lnTo>
                    <a:lnTo>
                      <a:pt x="7" y="126"/>
                    </a:lnTo>
                    <a:lnTo>
                      <a:pt x="7" y="2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88" name="Freeform 176"/>
              <p:cNvSpPr>
                <a:spLocks noEditPoints="1"/>
              </p:cNvSpPr>
              <p:nvPr/>
            </p:nvSpPr>
            <p:spPr bwMode="auto">
              <a:xfrm>
                <a:off x="4625975" y="2841625"/>
                <a:ext cx="15875" cy="257175"/>
              </a:xfrm>
              <a:custGeom>
                <a:avLst/>
                <a:gdLst/>
                <a:ahLst/>
                <a:cxnLst>
                  <a:cxn ang="0">
                    <a:pos x="4" y="19"/>
                  </a:cxn>
                  <a:cxn ang="0">
                    <a:pos x="2" y="59"/>
                  </a:cxn>
                  <a:cxn ang="0">
                    <a:pos x="0" y="51"/>
                  </a:cxn>
                  <a:cxn ang="0">
                    <a:pos x="2" y="10"/>
                  </a:cxn>
                  <a:cxn ang="0">
                    <a:pos x="4" y="19"/>
                  </a:cxn>
                  <a:cxn ang="0">
                    <a:pos x="1" y="44"/>
                  </a:cxn>
                  <a:cxn ang="0">
                    <a:pos x="2" y="54"/>
                  </a:cxn>
                  <a:cxn ang="0">
                    <a:pos x="3" y="25"/>
                  </a:cxn>
                  <a:cxn ang="0">
                    <a:pos x="2" y="15"/>
                  </a:cxn>
                  <a:cxn ang="0">
                    <a:pos x="1" y="44"/>
                  </a:cxn>
                </a:cxnLst>
                <a:rect l="0" t="0" r="r" b="b"/>
                <a:pathLst>
                  <a:path w="4" h="68">
                    <a:moveTo>
                      <a:pt x="4" y="19"/>
                    </a:moveTo>
                    <a:cubicBezTo>
                      <a:pt x="4" y="35"/>
                      <a:pt x="3" y="49"/>
                      <a:pt x="2" y="59"/>
                    </a:cubicBezTo>
                    <a:cubicBezTo>
                      <a:pt x="1" y="68"/>
                      <a:pt x="0" y="66"/>
                      <a:pt x="0" y="51"/>
                    </a:cubicBezTo>
                    <a:cubicBezTo>
                      <a:pt x="0" y="35"/>
                      <a:pt x="1" y="20"/>
                      <a:pt x="2" y="10"/>
                    </a:cubicBezTo>
                    <a:cubicBezTo>
                      <a:pt x="3" y="0"/>
                      <a:pt x="4" y="4"/>
                      <a:pt x="4" y="19"/>
                    </a:cubicBezTo>
                    <a:close/>
                    <a:moveTo>
                      <a:pt x="1" y="44"/>
                    </a:moveTo>
                    <a:cubicBezTo>
                      <a:pt x="1" y="57"/>
                      <a:pt x="1" y="60"/>
                      <a:pt x="2" y="54"/>
                    </a:cubicBezTo>
                    <a:cubicBezTo>
                      <a:pt x="3" y="48"/>
                      <a:pt x="3" y="37"/>
                      <a:pt x="3" y="25"/>
                    </a:cubicBezTo>
                    <a:cubicBezTo>
                      <a:pt x="3" y="14"/>
                      <a:pt x="3" y="9"/>
                      <a:pt x="2" y="15"/>
                    </a:cubicBezTo>
                    <a:cubicBezTo>
                      <a:pt x="1" y="21"/>
                      <a:pt x="1" y="32"/>
                      <a:pt x="1" y="4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89" name="Freeform 177"/>
              <p:cNvSpPr>
                <a:spLocks/>
              </p:cNvSpPr>
              <p:nvPr/>
            </p:nvSpPr>
            <p:spPr bwMode="auto">
              <a:xfrm>
                <a:off x="4633913" y="2728913"/>
                <a:ext cx="7938" cy="200025"/>
              </a:xfrm>
              <a:custGeom>
                <a:avLst/>
                <a:gdLst/>
                <a:ahLst/>
                <a:cxnLst>
                  <a:cxn ang="0">
                    <a:pos x="3" y="126"/>
                  </a:cxn>
                  <a:cxn ang="0">
                    <a:pos x="0" y="112"/>
                  </a:cxn>
                  <a:cxn ang="0">
                    <a:pos x="0" y="0"/>
                  </a:cxn>
                  <a:cxn ang="0">
                    <a:pos x="3" y="12"/>
                  </a:cxn>
                  <a:cxn ang="0">
                    <a:pos x="5" y="50"/>
                  </a:cxn>
                  <a:cxn ang="0">
                    <a:pos x="5" y="60"/>
                  </a:cxn>
                  <a:cxn ang="0">
                    <a:pos x="3" y="29"/>
                  </a:cxn>
                  <a:cxn ang="0">
                    <a:pos x="3" y="29"/>
                  </a:cxn>
                  <a:cxn ang="0">
                    <a:pos x="3" y="126"/>
                  </a:cxn>
                </a:cxnLst>
                <a:rect l="0" t="0" r="r" b="b"/>
                <a:pathLst>
                  <a:path w="5" h="126">
                    <a:moveTo>
                      <a:pt x="3" y="126"/>
                    </a:moveTo>
                    <a:lnTo>
                      <a:pt x="0" y="112"/>
                    </a:lnTo>
                    <a:lnTo>
                      <a:pt x="0" y="0"/>
                    </a:lnTo>
                    <a:lnTo>
                      <a:pt x="3" y="12"/>
                    </a:lnTo>
                    <a:lnTo>
                      <a:pt x="5" y="50"/>
                    </a:lnTo>
                    <a:lnTo>
                      <a:pt x="5" y="60"/>
                    </a:lnTo>
                    <a:lnTo>
                      <a:pt x="3" y="29"/>
                    </a:lnTo>
                    <a:lnTo>
                      <a:pt x="3" y="29"/>
                    </a:lnTo>
                    <a:lnTo>
                      <a:pt x="3" y="126"/>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90" name="Freeform 178"/>
              <p:cNvSpPr>
                <a:spLocks noEditPoints="1"/>
              </p:cNvSpPr>
              <p:nvPr/>
            </p:nvSpPr>
            <p:spPr bwMode="auto">
              <a:xfrm>
                <a:off x="4573588" y="2574925"/>
                <a:ext cx="52388" cy="249238"/>
              </a:xfrm>
              <a:custGeom>
                <a:avLst/>
                <a:gdLst/>
                <a:ahLst/>
                <a:cxnLst>
                  <a:cxn ang="0">
                    <a:pos x="7" y="9"/>
                  </a:cxn>
                  <a:cxn ang="0">
                    <a:pos x="14" y="48"/>
                  </a:cxn>
                  <a:cxn ang="0">
                    <a:pos x="7" y="58"/>
                  </a:cxn>
                  <a:cxn ang="0">
                    <a:pos x="0" y="19"/>
                  </a:cxn>
                  <a:cxn ang="0">
                    <a:pos x="7" y="9"/>
                  </a:cxn>
                  <a:cxn ang="0">
                    <a:pos x="7" y="14"/>
                  </a:cxn>
                  <a:cxn ang="0">
                    <a:pos x="3" y="25"/>
                  </a:cxn>
                  <a:cxn ang="0">
                    <a:pos x="7" y="53"/>
                  </a:cxn>
                  <a:cxn ang="0">
                    <a:pos x="11" y="42"/>
                  </a:cxn>
                  <a:cxn ang="0">
                    <a:pos x="7" y="14"/>
                  </a:cxn>
                </a:cxnLst>
                <a:rect l="0" t="0" r="r" b="b"/>
                <a:pathLst>
                  <a:path w="14" h="66">
                    <a:moveTo>
                      <a:pt x="7" y="9"/>
                    </a:moveTo>
                    <a:cubicBezTo>
                      <a:pt x="11" y="18"/>
                      <a:pt x="14" y="32"/>
                      <a:pt x="14" y="48"/>
                    </a:cubicBezTo>
                    <a:cubicBezTo>
                      <a:pt x="14" y="63"/>
                      <a:pt x="11" y="66"/>
                      <a:pt x="7" y="58"/>
                    </a:cubicBezTo>
                    <a:cubicBezTo>
                      <a:pt x="3" y="49"/>
                      <a:pt x="0" y="35"/>
                      <a:pt x="0" y="19"/>
                    </a:cubicBezTo>
                    <a:cubicBezTo>
                      <a:pt x="0" y="4"/>
                      <a:pt x="3" y="0"/>
                      <a:pt x="7" y="9"/>
                    </a:cubicBezTo>
                    <a:close/>
                    <a:moveTo>
                      <a:pt x="7" y="14"/>
                    </a:moveTo>
                    <a:cubicBezTo>
                      <a:pt x="4" y="8"/>
                      <a:pt x="3" y="13"/>
                      <a:pt x="3" y="25"/>
                    </a:cubicBezTo>
                    <a:cubicBezTo>
                      <a:pt x="3" y="37"/>
                      <a:pt x="4" y="47"/>
                      <a:pt x="7" y="53"/>
                    </a:cubicBezTo>
                    <a:cubicBezTo>
                      <a:pt x="9" y="58"/>
                      <a:pt x="11" y="55"/>
                      <a:pt x="11" y="42"/>
                    </a:cubicBezTo>
                    <a:cubicBezTo>
                      <a:pt x="11" y="30"/>
                      <a:pt x="9" y="19"/>
                      <a:pt x="7" y="1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91" name="Freeform 179"/>
              <p:cNvSpPr>
                <a:spLocks/>
              </p:cNvSpPr>
              <p:nvPr/>
            </p:nvSpPr>
            <p:spPr bwMode="auto">
              <a:xfrm>
                <a:off x="4506913" y="2487613"/>
                <a:ext cx="41275" cy="192088"/>
              </a:xfrm>
              <a:custGeom>
                <a:avLst/>
                <a:gdLst/>
                <a:ahLst/>
                <a:cxnLst>
                  <a:cxn ang="0">
                    <a:pos x="9" y="121"/>
                  </a:cxn>
                  <a:cxn ang="0">
                    <a:pos x="0" y="112"/>
                  </a:cxn>
                  <a:cxn ang="0">
                    <a:pos x="0" y="0"/>
                  </a:cxn>
                  <a:cxn ang="0">
                    <a:pos x="9" y="10"/>
                  </a:cxn>
                  <a:cxn ang="0">
                    <a:pos x="26" y="41"/>
                  </a:cxn>
                  <a:cxn ang="0">
                    <a:pos x="23" y="50"/>
                  </a:cxn>
                  <a:cxn ang="0">
                    <a:pos x="9" y="27"/>
                  </a:cxn>
                  <a:cxn ang="0">
                    <a:pos x="9" y="24"/>
                  </a:cxn>
                  <a:cxn ang="0">
                    <a:pos x="9" y="121"/>
                  </a:cxn>
                </a:cxnLst>
                <a:rect l="0" t="0" r="r" b="b"/>
                <a:pathLst>
                  <a:path w="26" h="121">
                    <a:moveTo>
                      <a:pt x="9" y="121"/>
                    </a:moveTo>
                    <a:lnTo>
                      <a:pt x="0" y="112"/>
                    </a:lnTo>
                    <a:lnTo>
                      <a:pt x="0" y="0"/>
                    </a:lnTo>
                    <a:lnTo>
                      <a:pt x="9" y="10"/>
                    </a:lnTo>
                    <a:lnTo>
                      <a:pt x="26" y="41"/>
                    </a:lnTo>
                    <a:lnTo>
                      <a:pt x="23" y="50"/>
                    </a:lnTo>
                    <a:lnTo>
                      <a:pt x="9" y="27"/>
                    </a:lnTo>
                    <a:lnTo>
                      <a:pt x="9" y="24"/>
                    </a:lnTo>
                    <a:lnTo>
                      <a:pt x="9" y="12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92" name="Freeform 180"/>
              <p:cNvSpPr>
                <a:spLocks noEditPoints="1"/>
              </p:cNvSpPr>
              <p:nvPr/>
            </p:nvSpPr>
            <p:spPr bwMode="auto">
              <a:xfrm>
                <a:off x="4352925" y="2401888"/>
                <a:ext cx="104775" cy="214313"/>
              </a:xfrm>
              <a:custGeom>
                <a:avLst/>
                <a:gdLst/>
                <a:ahLst/>
                <a:cxnLst>
                  <a:cxn ang="0">
                    <a:pos x="14" y="5"/>
                  </a:cxn>
                  <a:cxn ang="0">
                    <a:pos x="28" y="36"/>
                  </a:cxn>
                  <a:cxn ang="0">
                    <a:pos x="14" y="53"/>
                  </a:cxn>
                  <a:cxn ang="0">
                    <a:pos x="0" y="21"/>
                  </a:cxn>
                  <a:cxn ang="0">
                    <a:pos x="14" y="5"/>
                  </a:cxn>
                  <a:cxn ang="0">
                    <a:pos x="14" y="10"/>
                  </a:cxn>
                  <a:cxn ang="0">
                    <a:pos x="5" y="25"/>
                  </a:cxn>
                  <a:cxn ang="0">
                    <a:pos x="14" y="48"/>
                  </a:cxn>
                  <a:cxn ang="0">
                    <a:pos x="23" y="33"/>
                  </a:cxn>
                  <a:cxn ang="0">
                    <a:pos x="14" y="10"/>
                  </a:cxn>
                </a:cxnLst>
                <a:rect l="0" t="0" r="r" b="b"/>
                <a:pathLst>
                  <a:path w="28" h="57">
                    <a:moveTo>
                      <a:pt x="14" y="5"/>
                    </a:moveTo>
                    <a:cubicBezTo>
                      <a:pt x="22" y="9"/>
                      <a:pt x="28" y="21"/>
                      <a:pt x="28" y="36"/>
                    </a:cubicBezTo>
                    <a:cubicBezTo>
                      <a:pt x="28" y="52"/>
                      <a:pt x="23" y="57"/>
                      <a:pt x="14" y="53"/>
                    </a:cubicBezTo>
                    <a:cubicBezTo>
                      <a:pt x="5" y="49"/>
                      <a:pt x="0" y="37"/>
                      <a:pt x="0" y="21"/>
                    </a:cubicBezTo>
                    <a:cubicBezTo>
                      <a:pt x="0" y="7"/>
                      <a:pt x="5" y="0"/>
                      <a:pt x="14" y="5"/>
                    </a:cubicBezTo>
                    <a:close/>
                    <a:moveTo>
                      <a:pt x="14" y="10"/>
                    </a:moveTo>
                    <a:cubicBezTo>
                      <a:pt x="8" y="7"/>
                      <a:pt x="5" y="13"/>
                      <a:pt x="5" y="25"/>
                    </a:cubicBezTo>
                    <a:cubicBezTo>
                      <a:pt x="5" y="37"/>
                      <a:pt x="8" y="45"/>
                      <a:pt x="14" y="48"/>
                    </a:cubicBezTo>
                    <a:cubicBezTo>
                      <a:pt x="19" y="51"/>
                      <a:pt x="23" y="46"/>
                      <a:pt x="23" y="33"/>
                    </a:cubicBezTo>
                    <a:cubicBezTo>
                      <a:pt x="23" y="21"/>
                      <a:pt x="19" y="12"/>
                      <a:pt x="14" y="10"/>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93" name="Freeform 181"/>
              <p:cNvSpPr>
                <a:spLocks/>
              </p:cNvSpPr>
              <p:nvPr/>
            </p:nvSpPr>
            <p:spPr bwMode="auto">
              <a:xfrm>
                <a:off x="4257675" y="2371725"/>
                <a:ext cx="57150" cy="180975"/>
              </a:xfrm>
              <a:custGeom>
                <a:avLst/>
                <a:gdLst/>
                <a:ahLst/>
                <a:cxnLst>
                  <a:cxn ang="0">
                    <a:pos x="15" y="114"/>
                  </a:cxn>
                  <a:cxn ang="0">
                    <a:pos x="0" y="111"/>
                  </a:cxn>
                  <a:cxn ang="0">
                    <a:pos x="0" y="0"/>
                  </a:cxn>
                  <a:cxn ang="0">
                    <a:pos x="12" y="2"/>
                  </a:cxn>
                  <a:cxn ang="0">
                    <a:pos x="36" y="21"/>
                  </a:cxn>
                  <a:cxn ang="0">
                    <a:pos x="33" y="33"/>
                  </a:cxn>
                  <a:cxn ang="0">
                    <a:pos x="15" y="17"/>
                  </a:cxn>
                  <a:cxn ang="0">
                    <a:pos x="15" y="17"/>
                  </a:cxn>
                  <a:cxn ang="0">
                    <a:pos x="15" y="114"/>
                  </a:cxn>
                </a:cxnLst>
                <a:rect l="0" t="0" r="r" b="b"/>
                <a:pathLst>
                  <a:path w="36" h="114">
                    <a:moveTo>
                      <a:pt x="15" y="114"/>
                    </a:moveTo>
                    <a:lnTo>
                      <a:pt x="0" y="111"/>
                    </a:lnTo>
                    <a:lnTo>
                      <a:pt x="0" y="0"/>
                    </a:lnTo>
                    <a:lnTo>
                      <a:pt x="12" y="2"/>
                    </a:lnTo>
                    <a:lnTo>
                      <a:pt x="36" y="21"/>
                    </a:lnTo>
                    <a:lnTo>
                      <a:pt x="33" y="33"/>
                    </a:lnTo>
                    <a:lnTo>
                      <a:pt x="15" y="17"/>
                    </a:lnTo>
                    <a:lnTo>
                      <a:pt x="15" y="17"/>
                    </a:lnTo>
                    <a:lnTo>
                      <a:pt x="15" y="11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94" name="Freeform 182"/>
              <p:cNvSpPr>
                <a:spLocks noEditPoints="1"/>
              </p:cNvSpPr>
              <p:nvPr/>
            </p:nvSpPr>
            <p:spPr bwMode="auto">
              <a:xfrm>
                <a:off x="4078288" y="2344738"/>
                <a:ext cx="119063" cy="188913"/>
              </a:xfrm>
              <a:custGeom>
                <a:avLst/>
                <a:gdLst/>
                <a:ahLst/>
                <a:cxnLst>
                  <a:cxn ang="0">
                    <a:pos x="16" y="1"/>
                  </a:cxn>
                  <a:cxn ang="0">
                    <a:pos x="32" y="27"/>
                  </a:cxn>
                  <a:cxn ang="0">
                    <a:pos x="16" y="50"/>
                  </a:cxn>
                  <a:cxn ang="0">
                    <a:pos x="0" y="23"/>
                  </a:cxn>
                  <a:cxn ang="0">
                    <a:pos x="16" y="1"/>
                  </a:cxn>
                  <a:cxn ang="0">
                    <a:pos x="16" y="6"/>
                  </a:cxn>
                  <a:cxn ang="0">
                    <a:pos x="6" y="24"/>
                  </a:cxn>
                  <a:cxn ang="0">
                    <a:pos x="16" y="45"/>
                  </a:cxn>
                  <a:cxn ang="0">
                    <a:pos x="25" y="26"/>
                  </a:cxn>
                  <a:cxn ang="0">
                    <a:pos x="16" y="6"/>
                  </a:cxn>
                </a:cxnLst>
                <a:rect l="0" t="0" r="r" b="b"/>
                <a:pathLst>
                  <a:path w="32" h="50">
                    <a:moveTo>
                      <a:pt x="16" y="1"/>
                    </a:moveTo>
                    <a:cubicBezTo>
                      <a:pt x="25" y="2"/>
                      <a:pt x="32" y="11"/>
                      <a:pt x="32" y="27"/>
                    </a:cubicBezTo>
                    <a:cubicBezTo>
                      <a:pt x="32" y="42"/>
                      <a:pt x="25" y="50"/>
                      <a:pt x="16" y="50"/>
                    </a:cubicBezTo>
                    <a:cubicBezTo>
                      <a:pt x="6" y="49"/>
                      <a:pt x="0" y="39"/>
                      <a:pt x="0" y="23"/>
                    </a:cubicBezTo>
                    <a:cubicBezTo>
                      <a:pt x="0" y="8"/>
                      <a:pt x="6" y="0"/>
                      <a:pt x="16" y="1"/>
                    </a:cubicBezTo>
                    <a:close/>
                    <a:moveTo>
                      <a:pt x="16" y="6"/>
                    </a:moveTo>
                    <a:cubicBezTo>
                      <a:pt x="9" y="5"/>
                      <a:pt x="6" y="13"/>
                      <a:pt x="6" y="24"/>
                    </a:cubicBezTo>
                    <a:cubicBezTo>
                      <a:pt x="6" y="36"/>
                      <a:pt x="10" y="44"/>
                      <a:pt x="16" y="45"/>
                    </a:cubicBezTo>
                    <a:cubicBezTo>
                      <a:pt x="22" y="45"/>
                      <a:pt x="25" y="39"/>
                      <a:pt x="25" y="26"/>
                    </a:cubicBezTo>
                    <a:cubicBezTo>
                      <a:pt x="25" y="14"/>
                      <a:pt x="21" y="7"/>
                      <a:pt x="16" y="6"/>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95" name="Freeform 183"/>
              <p:cNvSpPr>
                <a:spLocks/>
              </p:cNvSpPr>
              <p:nvPr/>
            </p:nvSpPr>
            <p:spPr bwMode="auto">
              <a:xfrm>
                <a:off x="3979863" y="2349500"/>
                <a:ext cx="60325" cy="173038"/>
              </a:xfrm>
              <a:custGeom>
                <a:avLst/>
                <a:gdLst/>
                <a:ahLst/>
                <a:cxnLst>
                  <a:cxn ang="0">
                    <a:pos x="17" y="109"/>
                  </a:cxn>
                  <a:cxn ang="0">
                    <a:pos x="0" y="109"/>
                  </a:cxn>
                  <a:cxn ang="0">
                    <a:pos x="0" y="0"/>
                  </a:cxn>
                  <a:cxn ang="0">
                    <a:pos x="14" y="0"/>
                  </a:cxn>
                  <a:cxn ang="0">
                    <a:pos x="38" y="12"/>
                  </a:cxn>
                  <a:cxn ang="0">
                    <a:pos x="36" y="23"/>
                  </a:cxn>
                  <a:cxn ang="0">
                    <a:pos x="17" y="12"/>
                  </a:cxn>
                  <a:cxn ang="0">
                    <a:pos x="17" y="12"/>
                  </a:cxn>
                  <a:cxn ang="0">
                    <a:pos x="17" y="109"/>
                  </a:cxn>
                </a:cxnLst>
                <a:rect l="0" t="0" r="r" b="b"/>
                <a:pathLst>
                  <a:path w="38" h="109">
                    <a:moveTo>
                      <a:pt x="17" y="109"/>
                    </a:moveTo>
                    <a:lnTo>
                      <a:pt x="0" y="109"/>
                    </a:lnTo>
                    <a:lnTo>
                      <a:pt x="0" y="0"/>
                    </a:lnTo>
                    <a:lnTo>
                      <a:pt x="14" y="0"/>
                    </a:lnTo>
                    <a:lnTo>
                      <a:pt x="38" y="12"/>
                    </a:lnTo>
                    <a:lnTo>
                      <a:pt x="36" y="23"/>
                    </a:lnTo>
                    <a:lnTo>
                      <a:pt x="17" y="12"/>
                    </a:lnTo>
                    <a:lnTo>
                      <a:pt x="17" y="12"/>
                    </a:lnTo>
                    <a:lnTo>
                      <a:pt x="17" y="10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96" name="Freeform 184"/>
              <p:cNvSpPr>
                <a:spLocks noEditPoints="1"/>
              </p:cNvSpPr>
              <p:nvPr/>
            </p:nvSpPr>
            <p:spPr bwMode="auto">
              <a:xfrm>
                <a:off x="3798888" y="2349500"/>
                <a:ext cx="120650" cy="187325"/>
              </a:xfrm>
              <a:custGeom>
                <a:avLst/>
                <a:gdLst/>
                <a:ahLst/>
                <a:cxnLst>
                  <a:cxn ang="0">
                    <a:pos x="16" y="1"/>
                  </a:cxn>
                  <a:cxn ang="0">
                    <a:pos x="32" y="24"/>
                  </a:cxn>
                  <a:cxn ang="0">
                    <a:pos x="17" y="49"/>
                  </a:cxn>
                  <a:cxn ang="0">
                    <a:pos x="0" y="26"/>
                  </a:cxn>
                  <a:cxn ang="0">
                    <a:pos x="16" y="1"/>
                  </a:cxn>
                  <a:cxn ang="0">
                    <a:pos x="16" y="6"/>
                  </a:cxn>
                  <a:cxn ang="0">
                    <a:pos x="7" y="26"/>
                  </a:cxn>
                  <a:cxn ang="0">
                    <a:pos x="16" y="45"/>
                  </a:cxn>
                  <a:cxn ang="0">
                    <a:pos x="26" y="24"/>
                  </a:cxn>
                  <a:cxn ang="0">
                    <a:pos x="16" y="6"/>
                  </a:cxn>
                </a:cxnLst>
                <a:rect l="0" t="0" r="r" b="b"/>
                <a:pathLst>
                  <a:path w="32" h="50">
                    <a:moveTo>
                      <a:pt x="16" y="1"/>
                    </a:moveTo>
                    <a:cubicBezTo>
                      <a:pt x="25" y="0"/>
                      <a:pt x="32" y="8"/>
                      <a:pt x="32" y="24"/>
                    </a:cubicBezTo>
                    <a:cubicBezTo>
                      <a:pt x="32" y="39"/>
                      <a:pt x="26" y="48"/>
                      <a:pt x="17" y="49"/>
                    </a:cubicBezTo>
                    <a:cubicBezTo>
                      <a:pt x="6" y="50"/>
                      <a:pt x="0" y="42"/>
                      <a:pt x="0" y="26"/>
                    </a:cubicBezTo>
                    <a:cubicBezTo>
                      <a:pt x="0" y="12"/>
                      <a:pt x="6" y="2"/>
                      <a:pt x="16" y="1"/>
                    </a:cubicBezTo>
                    <a:close/>
                    <a:moveTo>
                      <a:pt x="16" y="6"/>
                    </a:moveTo>
                    <a:cubicBezTo>
                      <a:pt x="10" y="7"/>
                      <a:pt x="7" y="15"/>
                      <a:pt x="7" y="26"/>
                    </a:cubicBezTo>
                    <a:cubicBezTo>
                      <a:pt x="7" y="38"/>
                      <a:pt x="10" y="45"/>
                      <a:pt x="16" y="45"/>
                    </a:cubicBezTo>
                    <a:cubicBezTo>
                      <a:pt x="22" y="44"/>
                      <a:pt x="26" y="37"/>
                      <a:pt x="26" y="24"/>
                    </a:cubicBezTo>
                    <a:cubicBezTo>
                      <a:pt x="26" y="12"/>
                      <a:pt x="22" y="5"/>
                      <a:pt x="16" y="6"/>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97" name="Freeform 185"/>
              <p:cNvSpPr>
                <a:spLocks/>
              </p:cNvSpPr>
              <p:nvPr/>
            </p:nvSpPr>
            <p:spPr bwMode="auto">
              <a:xfrm>
                <a:off x="3705225" y="2374900"/>
                <a:ext cx="57150" cy="180975"/>
              </a:xfrm>
              <a:custGeom>
                <a:avLst/>
                <a:gdLst/>
                <a:ahLst/>
                <a:cxnLst>
                  <a:cxn ang="0">
                    <a:pos x="14" y="112"/>
                  </a:cxn>
                  <a:cxn ang="0">
                    <a:pos x="0" y="114"/>
                  </a:cxn>
                  <a:cxn ang="0">
                    <a:pos x="0" y="3"/>
                  </a:cxn>
                  <a:cxn ang="0">
                    <a:pos x="12" y="0"/>
                  </a:cxn>
                  <a:cxn ang="0">
                    <a:pos x="36" y="10"/>
                  </a:cxn>
                  <a:cxn ang="0">
                    <a:pos x="33" y="22"/>
                  </a:cxn>
                  <a:cxn ang="0">
                    <a:pos x="14" y="15"/>
                  </a:cxn>
                  <a:cxn ang="0">
                    <a:pos x="14" y="15"/>
                  </a:cxn>
                  <a:cxn ang="0">
                    <a:pos x="14" y="112"/>
                  </a:cxn>
                </a:cxnLst>
                <a:rect l="0" t="0" r="r" b="b"/>
                <a:pathLst>
                  <a:path w="36" h="114">
                    <a:moveTo>
                      <a:pt x="14" y="112"/>
                    </a:moveTo>
                    <a:lnTo>
                      <a:pt x="0" y="114"/>
                    </a:lnTo>
                    <a:lnTo>
                      <a:pt x="0" y="3"/>
                    </a:lnTo>
                    <a:lnTo>
                      <a:pt x="12" y="0"/>
                    </a:lnTo>
                    <a:lnTo>
                      <a:pt x="36" y="10"/>
                    </a:lnTo>
                    <a:lnTo>
                      <a:pt x="33" y="22"/>
                    </a:lnTo>
                    <a:lnTo>
                      <a:pt x="14" y="15"/>
                    </a:lnTo>
                    <a:lnTo>
                      <a:pt x="14" y="15"/>
                    </a:lnTo>
                    <a:lnTo>
                      <a:pt x="14" y="112"/>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98" name="Freeform 186"/>
              <p:cNvSpPr>
                <a:spLocks noEditPoints="1"/>
              </p:cNvSpPr>
              <p:nvPr/>
            </p:nvSpPr>
            <p:spPr bwMode="auto">
              <a:xfrm>
                <a:off x="3529013" y="2393950"/>
                <a:ext cx="115888" cy="200025"/>
              </a:xfrm>
              <a:custGeom>
                <a:avLst/>
                <a:gdLst/>
                <a:ahLst/>
                <a:cxnLst>
                  <a:cxn ang="0">
                    <a:pos x="15" y="2"/>
                  </a:cxn>
                  <a:cxn ang="0">
                    <a:pos x="31" y="23"/>
                  </a:cxn>
                  <a:cxn ang="0">
                    <a:pos x="16" y="51"/>
                  </a:cxn>
                  <a:cxn ang="0">
                    <a:pos x="0" y="30"/>
                  </a:cxn>
                  <a:cxn ang="0">
                    <a:pos x="15" y="2"/>
                  </a:cxn>
                  <a:cxn ang="0">
                    <a:pos x="16" y="7"/>
                  </a:cxn>
                  <a:cxn ang="0">
                    <a:pos x="6" y="29"/>
                  </a:cxn>
                  <a:cxn ang="0">
                    <a:pos x="16" y="46"/>
                  </a:cxn>
                  <a:cxn ang="0">
                    <a:pos x="25" y="24"/>
                  </a:cxn>
                  <a:cxn ang="0">
                    <a:pos x="16" y="7"/>
                  </a:cxn>
                </a:cxnLst>
                <a:rect l="0" t="0" r="r" b="b"/>
                <a:pathLst>
                  <a:path w="31" h="53">
                    <a:moveTo>
                      <a:pt x="15" y="2"/>
                    </a:moveTo>
                    <a:cubicBezTo>
                      <a:pt x="24" y="0"/>
                      <a:pt x="31" y="7"/>
                      <a:pt x="31" y="23"/>
                    </a:cubicBezTo>
                    <a:cubicBezTo>
                      <a:pt x="31" y="38"/>
                      <a:pt x="25" y="48"/>
                      <a:pt x="16" y="51"/>
                    </a:cubicBezTo>
                    <a:cubicBezTo>
                      <a:pt x="6" y="53"/>
                      <a:pt x="0" y="46"/>
                      <a:pt x="0" y="30"/>
                    </a:cubicBezTo>
                    <a:cubicBezTo>
                      <a:pt x="0" y="15"/>
                      <a:pt x="6" y="5"/>
                      <a:pt x="15" y="2"/>
                    </a:cubicBezTo>
                    <a:close/>
                    <a:moveTo>
                      <a:pt x="16" y="7"/>
                    </a:moveTo>
                    <a:cubicBezTo>
                      <a:pt x="9" y="9"/>
                      <a:pt x="6" y="17"/>
                      <a:pt x="6" y="29"/>
                    </a:cubicBezTo>
                    <a:cubicBezTo>
                      <a:pt x="6" y="41"/>
                      <a:pt x="9" y="47"/>
                      <a:pt x="16" y="46"/>
                    </a:cubicBezTo>
                    <a:cubicBezTo>
                      <a:pt x="21" y="44"/>
                      <a:pt x="25" y="37"/>
                      <a:pt x="25" y="24"/>
                    </a:cubicBezTo>
                    <a:cubicBezTo>
                      <a:pt x="25" y="12"/>
                      <a:pt x="21" y="6"/>
                      <a:pt x="16" y="7"/>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299" name="Freeform 187"/>
              <p:cNvSpPr>
                <a:spLocks noEditPoints="1"/>
              </p:cNvSpPr>
              <p:nvPr/>
            </p:nvSpPr>
            <p:spPr bwMode="auto">
              <a:xfrm>
                <a:off x="3397250" y="2432050"/>
                <a:ext cx="112713" cy="203200"/>
              </a:xfrm>
              <a:custGeom>
                <a:avLst/>
                <a:gdLst/>
                <a:ahLst/>
                <a:cxnLst>
                  <a:cxn ang="0">
                    <a:pos x="15" y="2"/>
                  </a:cxn>
                  <a:cxn ang="0">
                    <a:pos x="30" y="22"/>
                  </a:cxn>
                  <a:cxn ang="0">
                    <a:pos x="15" y="51"/>
                  </a:cxn>
                  <a:cxn ang="0">
                    <a:pos x="0" y="31"/>
                  </a:cxn>
                  <a:cxn ang="0">
                    <a:pos x="15" y="2"/>
                  </a:cxn>
                  <a:cxn ang="0">
                    <a:pos x="15" y="7"/>
                  </a:cxn>
                  <a:cxn ang="0">
                    <a:pos x="6" y="29"/>
                  </a:cxn>
                  <a:cxn ang="0">
                    <a:pos x="15" y="46"/>
                  </a:cxn>
                  <a:cxn ang="0">
                    <a:pos x="24" y="24"/>
                  </a:cxn>
                  <a:cxn ang="0">
                    <a:pos x="15" y="7"/>
                  </a:cxn>
                </a:cxnLst>
                <a:rect l="0" t="0" r="r" b="b"/>
                <a:pathLst>
                  <a:path w="30" h="54">
                    <a:moveTo>
                      <a:pt x="15" y="2"/>
                    </a:moveTo>
                    <a:cubicBezTo>
                      <a:pt x="24" y="0"/>
                      <a:pt x="30" y="6"/>
                      <a:pt x="30" y="22"/>
                    </a:cubicBezTo>
                    <a:cubicBezTo>
                      <a:pt x="30" y="37"/>
                      <a:pt x="24" y="48"/>
                      <a:pt x="15" y="51"/>
                    </a:cubicBezTo>
                    <a:cubicBezTo>
                      <a:pt x="6" y="54"/>
                      <a:pt x="0" y="47"/>
                      <a:pt x="0" y="31"/>
                    </a:cubicBezTo>
                    <a:cubicBezTo>
                      <a:pt x="0" y="16"/>
                      <a:pt x="5" y="5"/>
                      <a:pt x="15" y="2"/>
                    </a:cubicBezTo>
                    <a:close/>
                    <a:moveTo>
                      <a:pt x="15" y="7"/>
                    </a:moveTo>
                    <a:cubicBezTo>
                      <a:pt x="9" y="9"/>
                      <a:pt x="6" y="18"/>
                      <a:pt x="6" y="29"/>
                    </a:cubicBezTo>
                    <a:cubicBezTo>
                      <a:pt x="6" y="41"/>
                      <a:pt x="9" y="48"/>
                      <a:pt x="15" y="46"/>
                    </a:cubicBezTo>
                    <a:cubicBezTo>
                      <a:pt x="21" y="44"/>
                      <a:pt x="24" y="36"/>
                      <a:pt x="24" y="24"/>
                    </a:cubicBezTo>
                    <a:cubicBezTo>
                      <a:pt x="24" y="11"/>
                      <a:pt x="20" y="6"/>
                      <a:pt x="15" y="7"/>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00" name="Freeform 188"/>
              <p:cNvSpPr>
                <a:spLocks/>
              </p:cNvSpPr>
              <p:nvPr/>
            </p:nvSpPr>
            <p:spPr bwMode="auto">
              <a:xfrm>
                <a:off x="3306763" y="2487613"/>
                <a:ext cx="52388" cy="180975"/>
              </a:xfrm>
              <a:custGeom>
                <a:avLst/>
                <a:gdLst/>
                <a:ahLst/>
                <a:cxnLst>
                  <a:cxn ang="0">
                    <a:pos x="12" y="110"/>
                  </a:cxn>
                  <a:cxn ang="0">
                    <a:pos x="0" y="114"/>
                  </a:cxn>
                  <a:cxn ang="0">
                    <a:pos x="0" y="3"/>
                  </a:cxn>
                  <a:cxn ang="0">
                    <a:pos x="12" y="0"/>
                  </a:cxn>
                  <a:cxn ang="0">
                    <a:pos x="33" y="5"/>
                  </a:cxn>
                  <a:cxn ang="0">
                    <a:pos x="31" y="17"/>
                  </a:cxn>
                  <a:cxn ang="0">
                    <a:pos x="14" y="12"/>
                  </a:cxn>
                  <a:cxn ang="0">
                    <a:pos x="12" y="12"/>
                  </a:cxn>
                  <a:cxn ang="0">
                    <a:pos x="12" y="110"/>
                  </a:cxn>
                </a:cxnLst>
                <a:rect l="0" t="0" r="r" b="b"/>
                <a:pathLst>
                  <a:path w="33" h="114">
                    <a:moveTo>
                      <a:pt x="12" y="110"/>
                    </a:moveTo>
                    <a:lnTo>
                      <a:pt x="0" y="114"/>
                    </a:lnTo>
                    <a:lnTo>
                      <a:pt x="0" y="3"/>
                    </a:lnTo>
                    <a:lnTo>
                      <a:pt x="12" y="0"/>
                    </a:lnTo>
                    <a:lnTo>
                      <a:pt x="33" y="5"/>
                    </a:lnTo>
                    <a:lnTo>
                      <a:pt x="31" y="17"/>
                    </a:lnTo>
                    <a:lnTo>
                      <a:pt x="14" y="12"/>
                    </a:lnTo>
                    <a:lnTo>
                      <a:pt x="12" y="12"/>
                    </a:lnTo>
                    <a:lnTo>
                      <a:pt x="12" y="110"/>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01" name="Freeform 189"/>
              <p:cNvSpPr>
                <a:spLocks noEditPoints="1"/>
              </p:cNvSpPr>
              <p:nvPr/>
            </p:nvSpPr>
            <p:spPr bwMode="auto">
              <a:xfrm>
                <a:off x="3136900" y="2522538"/>
                <a:ext cx="109538" cy="211138"/>
              </a:xfrm>
              <a:custGeom>
                <a:avLst/>
                <a:gdLst/>
                <a:ahLst/>
                <a:cxnLst>
                  <a:cxn ang="0">
                    <a:pos x="14" y="3"/>
                  </a:cxn>
                  <a:cxn ang="0">
                    <a:pos x="29" y="22"/>
                  </a:cxn>
                  <a:cxn ang="0">
                    <a:pos x="15" y="52"/>
                  </a:cxn>
                  <a:cxn ang="0">
                    <a:pos x="0" y="33"/>
                  </a:cxn>
                  <a:cxn ang="0">
                    <a:pos x="14" y="3"/>
                  </a:cxn>
                  <a:cxn ang="0">
                    <a:pos x="15" y="8"/>
                  </a:cxn>
                  <a:cxn ang="0">
                    <a:pos x="6" y="31"/>
                  </a:cxn>
                  <a:cxn ang="0">
                    <a:pos x="15" y="47"/>
                  </a:cxn>
                  <a:cxn ang="0">
                    <a:pos x="23" y="24"/>
                  </a:cxn>
                  <a:cxn ang="0">
                    <a:pos x="15" y="8"/>
                  </a:cxn>
                </a:cxnLst>
                <a:rect l="0" t="0" r="r" b="b"/>
                <a:pathLst>
                  <a:path w="29" h="56">
                    <a:moveTo>
                      <a:pt x="14" y="3"/>
                    </a:moveTo>
                    <a:cubicBezTo>
                      <a:pt x="23" y="0"/>
                      <a:pt x="29" y="6"/>
                      <a:pt x="29" y="22"/>
                    </a:cubicBezTo>
                    <a:cubicBezTo>
                      <a:pt x="29" y="37"/>
                      <a:pt x="23" y="48"/>
                      <a:pt x="15" y="52"/>
                    </a:cubicBezTo>
                    <a:cubicBezTo>
                      <a:pt x="5" y="56"/>
                      <a:pt x="0" y="49"/>
                      <a:pt x="0" y="33"/>
                    </a:cubicBezTo>
                    <a:cubicBezTo>
                      <a:pt x="0" y="18"/>
                      <a:pt x="5" y="7"/>
                      <a:pt x="14" y="3"/>
                    </a:cubicBezTo>
                    <a:close/>
                    <a:moveTo>
                      <a:pt x="15" y="8"/>
                    </a:moveTo>
                    <a:cubicBezTo>
                      <a:pt x="9" y="11"/>
                      <a:pt x="6" y="19"/>
                      <a:pt x="6" y="31"/>
                    </a:cubicBezTo>
                    <a:cubicBezTo>
                      <a:pt x="6" y="43"/>
                      <a:pt x="9" y="49"/>
                      <a:pt x="15" y="47"/>
                    </a:cubicBezTo>
                    <a:cubicBezTo>
                      <a:pt x="20" y="45"/>
                      <a:pt x="23" y="36"/>
                      <a:pt x="23" y="24"/>
                    </a:cubicBezTo>
                    <a:cubicBezTo>
                      <a:pt x="23" y="11"/>
                      <a:pt x="20" y="6"/>
                      <a:pt x="15" y="8"/>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02" name="Freeform 190"/>
              <p:cNvSpPr>
                <a:spLocks/>
              </p:cNvSpPr>
              <p:nvPr/>
            </p:nvSpPr>
            <p:spPr bwMode="auto">
              <a:xfrm>
                <a:off x="3051175" y="2593975"/>
                <a:ext cx="52388" cy="184150"/>
              </a:xfrm>
              <a:custGeom>
                <a:avLst/>
                <a:gdLst/>
                <a:ahLst/>
                <a:cxnLst>
                  <a:cxn ang="0">
                    <a:pos x="12" y="109"/>
                  </a:cxn>
                  <a:cxn ang="0">
                    <a:pos x="0" y="116"/>
                  </a:cxn>
                  <a:cxn ang="0">
                    <a:pos x="0" y="5"/>
                  </a:cxn>
                  <a:cxn ang="0">
                    <a:pos x="9" y="0"/>
                  </a:cxn>
                  <a:cxn ang="0">
                    <a:pos x="33" y="2"/>
                  </a:cxn>
                  <a:cxn ang="0">
                    <a:pos x="31" y="14"/>
                  </a:cxn>
                  <a:cxn ang="0">
                    <a:pos x="12" y="12"/>
                  </a:cxn>
                  <a:cxn ang="0">
                    <a:pos x="12" y="12"/>
                  </a:cxn>
                  <a:cxn ang="0">
                    <a:pos x="12" y="109"/>
                  </a:cxn>
                </a:cxnLst>
                <a:rect l="0" t="0" r="r" b="b"/>
                <a:pathLst>
                  <a:path w="33" h="116">
                    <a:moveTo>
                      <a:pt x="12" y="109"/>
                    </a:moveTo>
                    <a:lnTo>
                      <a:pt x="0" y="116"/>
                    </a:lnTo>
                    <a:lnTo>
                      <a:pt x="0" y="5"/>
                    </a:lnTo>
                    <a:lnTo>
                      <a:pt x="9" y="0"/>
                    </a:lnTo>
                    <a:lnTo>
                      <a:pt x="33" y="2"/>
                    </a:lnTo>
                    <a:lnTo>
                      <a:pt x="31" y="14"/>
                    </a:lnTo>
                    <a:lnTo>
                      <a:pt x="12" y="12"/>
                    </a:lnTo>
                    <a:lnTo>
                      <a:pt x="12" y="12"/>
                    </a:lnTo>
                    <a:lnTo>
                      <a:pt x="12" y="10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03" name="Freeform 191"/>
              <p:cNvSpPr>
                <a:spLocks noEditPoints="1"/>
              </p:cNvSpPr>
              <p:nvPr/>
            </p:nvSpPr>
            <p:spPr bwMode="auto">
              <a:xfrm>
                <a:off x="2886075" y="2635250"/>
                <a:ext cx="107950" cy="214313"/>
              </a:xfrm>
              <a:custGeom>
                <a:avLst/>
                <a:gdLst/>
                <a:ahLst/>
                <a:cxnLst>
                  <a:cxn ang="0">
                    <a:pos x="14" y="4"/>
                  </a:cxn>
                  <a:cxn ang="0">
                    <a:pos x="29" y="21"/>
                  </a:cxn>
                  <a:cxn ang="0">
                    <a:pos x="15" y="52"/>
                  </a:cxn>
                  <a:cxn ang="0">
                    <a:pos x="0" y="35"/>
                  </a:cxn>
                  <a:cxn ang="0">
                    <a:pos x="14" y="4"/>
                  </a:cxn>
                  <a:cxn ang="0">
                    <a:pos x="14" y="9"/>
                  </a:cxn>
                  <a:cxn ang="0">
                    <a:pos x="6" y="33"/>
                  </a:cxn>
                  <a:cxn ang="0">
                    <a:pos x="15" y="48"/>
                  </a:cxn>
                  <a:cxn ang="0">
                    <a:pos x="23" y="24"/>
                  </a:cxn>
                  <a:cxn ang="0">
                    <a:pos x="14" y="9"/>
                  </a:cxn>
                </a:cxnLst>
                <a:rect l="0" t="0" r="r" b="b"/>
                <a:pathLst>
                  <a:path w="29" h="57">
                    <a:moveTo>
                      <a:pt x="14" y="4"/>
                    </a:moveTo>
                    <a:cubicBezTo>
                      <a:pt x="23" y="0"/>
                      <a:pt x="29" y="6"/>
                      <a:pt x="29" y="21"/>
                    </a:cubicBezTo>
                    <a:cubicBezTo>
                      <a:pt x="29" y="37"/>
                      <a:pt x="23" y="48"/>
                      <a:pt x="15" y="52"/>
                    </a:cubicBezTo>
                    <a:cubicBezTo>
                      <a:pt x="6" y="57"/>
                      <a:pt x="0" y="51"/>
                      <a:pt x="0" y="35"/>
                    </a:cubicBezTo>
                    <a:cubicBezTo>
                      <a:pt x="0" y="20"/>
                      <a:pt x="5" y="9"/>
                      <a:pt x="14" y="4"/>
                    </a:cubicBezTo>
                    <a:close/>
                    <a:moveTo>
                      <a:pt x="14" y="9"/>
                    </a:moveTo>
                    <a:cubicBezTo>
                      <a:pt x="9" y="12"/>
                      <a:pt x="6" y="21"/>
                      <a:pt x="6" y="33"/>
                    </a:cubicBezTo>
                    <a:cubicBezTo>
                      <a:pt x="6" y="45"/>
                      <a:pt x="9" y="51"/>
                      <a:pt x="15" y="48"/>
                    </a:cubicBezTo>
                    <a:cubicBezTo>
                      <a:pt x="20" y="45"/>
                      <a:pt x="23" y="37"/>
                      <a:pt x="23" y="24"/>
                    </a:cubicBezTo>
                    <a:cubicBezTo>
                      <a:pt x="23" y="12"/>
                      <a:pt x="19" y="7"/>
                      <a:pt x="14" y="9"/>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04" name="Freeform 192"/>
              <p:cNvSpPr>
                <a:spLocks/>
              </p:cNvSpPr>
              <p:nvPr/>
            </p:nvSpPr>
            <p:spPr bwMode="auto">
              <a:xfrm>
                <a:off x="2803525" y="2717800"/>
                <a:ext cx="52388" cy="184150"/>
              </a:xfrm>
              <a:custGeom>
                <a:avLst/>
                <a:gdLst/>
                <a:ahLst/>
                <a:cxnLst>
                  <a:cxn ang="0">
                    <a:pos x="12" y="109"/>
                  </a:cxn>
                  <a:cxn ang="0">
                    <a:pos x="0" y="116"/>
                  </a:cxn>
                  <a:cxn ang="0">
                    <a:pos x="0" y="7"/>
                  </a:cxn>
                  <a:cxn ang="0">
                    <a:pos x="12" y="0"/>
                  </a:cxn>
                  <a:cxn ang="0">
                    <a:pos x="33" y="0"/>
                  </a:cxn>
                  <a:cxn ang="0">
                    <a:pos x="28" y="14"/>
                  </a:cxn>
                  <a:cxn ang="0">
                    <a:pos x="12" y="12"/>
                  </a:cxn>
                  <a:cxn ang="0">
                    <a:pos x="12" y="14"/>
                  </a:cxn>
                  <a:cxn ang="0">
                    <a:pos x="12" y="109"/>
                  </a:cxn>
                </a:cxnLst>
                <a:rect l="0" t="0" r="r" b="b"/>
                <a:pathLst>
                  <a:path w="33" h="116">
                    <a:moveTo>
                      <a:pt x="12" y="109"/>
                    </a:moveTo>
                    <a:lnTo>
                      <a:pt x="0" y="116"/>
                    </a:lnTo>
                    <a:lnTo>
                      <a:pt x="0" y="7"/>
                    </a:lnTo>
                    <a:lnTo>
                      <a:pt x="12" y="0"/>
                    </a:lnTo>
                    <a:lnTo>
                      <a:pt x="33" y="0"/>
                    </a:lnTo>
                    <a:lnTo>
                      <a:pt x="28" y="14"/>
                    </a:lnTo>
                    <a:lnTo>
                      <a:pt x="12" y="12"/>
                    </a:lnTo>
                    <a:lnTo>
                      <a:pt x="12" y="14"/>
                    </a:lnTo>
                    <a:lnTo>
                      <a:pt x="12" y="10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05" name="Freeform 193"/>
              <p:cNvSpPr>
                <a:spLocks noEditPoints="1"/>
              </p:cNvSpPr>
              <p:nvPr/>
            </p:nvSpPr>
            <p:spPr bwMode="auto">
              <a:xfrm>
                <a:off x="2644775" y="2767013"/>
                <a:ext cx="104775" cy="222250"/>
              </a:xfrm>
              <a:custGeom>
                <a:avLst/>
                <a:gdLst/>
                <a:ahLst/>
                <a:cxnLst>
                  <a:cxn ang="0">
                    <a:pos x="14" y="5"/>
                  </a:cxn>
                  <a:cxn ang="0">
                    <a:pos x="28" y="21"/>
                  </a:cxn>
                  <a:cxn ang="0">
                    <a:pos x="14" y="53"/>
                  </a:cxn>
                  <a:cxn ang="0">
                    <a:pos x="0" y="37"/>
                  </a:cxn>
                  <a:cxn ang="0">
                    <a:pos x="14" y="5"/>
                  </a:cxn>
                  <a:cxn ang="0">
                    <a:pos x="14" y="10"/>
                  </a:cxn>
                  <a:cxn ang="0">
                    <a:pos x="6" y="34"/>
                  </a:cxn>
                  <a:cxn ang="0">
                    <a:pos x="14" y="49"/>
                  </a:cxn>
                  <a:cxn ang="0">
                    <a:pos x="22" y="25"/>
                  </a:cxn>
                  <a:cxn ang="0">
                    <a:pos x="14" y="10"/>
                  </a:cxn>
                </a:cxnLst>
                <a:rect l="0" t="0" r="r" b="b"/>
                <a:pathLst>
                  <a:path w="28" h="59">
                    <a:moveTo>
                      <a:pt x="14" y="5"/>
                    </a:moveTo>
                    <a:cubicBezTo>
                      <a:pt x="22" y="0"/>
                      <a:pt x="28" y="6"/>
                      <a:pt x="28" y="21"/>
                    </a:cubicBezTo>
                    <a:cubicBezTo>
                      <a:pt x="27" y="37"/>
                      <a:pt x="22" y="49"/>
                      <a:pt x="14" y="53"/>
                    </a:cubicBezTo>
                    <a:cubicBezTo>
                      <a:pt x="5" y="59"/>
                      <a:pt x="0" y="53"/>
                      <a:pt x="0" y="37"/>
                    </a:cubicBezTo>
                    <a:cubicBezTo>
                      <a:pt x="0" y="22"/>
                      <a:pt x="5" y="10"/>
                      <a:pt x="14" y="5"/>
                    </a:cubicBezTo>
                    <a:close/>
                    <a:moveTo>
                      <a:pt x="14" y="10"/>
                    </a:moveTo>
                    <a:cubicBezTo>
                      <a:pt x="8" y="13"/>
                      <a:pt x="6" y="23"/>
                      <a:pt x="6" y="34"/>
                    </a:cubicBezTo>
                    <a:cubicBezTo>
                      <a:pt x="6" y="46"/>
                      <a:pt x="8" y="52"/>
                      <a:pt x="14" y="49"/>
                    </a:cubicBezTo>
                    <a:cubicBezTo>
                      <a:pt x="19" y="46"/>
                      <a:pt x="22" y="37"/>
                      <a:pt x="22" y="25"/>
                    </a:cubicBezTo>
                    <a:cubicBezTo>
                      <a:pt x="22" y="12"/>
                      <a:pt x="19" y="7"/>
                      <a:pt x="14" y="10"/>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06" name="Freeform 194"/>
              <p:cNvSpPr>
                <a:spLocks/>
              </p:cNvSpPr>
              <p:nvPr/>
            </p:nvSpPr>
            <p:spPr bwMode="auto">
              <a:xfrm>
                <a:off x="2565400" y="2860675"/>
                <a:ext cx="49213" cy="188913"/>
              </a:xfrm>
              <a:custGeom>
                <a:avLst/>
                <a:gdLst/>
                <a:ahLst/>
                <a:cxnLst>
                  <a:cxn ang="0">
                    <a:pos x="12" y="112"/>
                  </a:cxn>
                  <a:cxn ang="0">
                    <a:pos x="0" y="119"/>
                  </a:cxn>
                  <a:cxn ang="0">
                    <a:pos x="0" y="7"/>
                  </a:cxn>
                  <a:cxn ang="0">
                    <a:pos x="10" y="0"/>
                  </a:cxn>
                  <a:cxn ang="0">
                    <a:pos x="31" y="0"/>
                  </a:cxn>
                  <a:cxn ang="0">
                    <a:pos x="29" y="14"/>
                  </a:cxn>
                  <a:cxn ang="0">
                    <a:pos x="12" y="14"/>
                  </a:cxn>
                  <a:cxn ang="0">
                    <a:pos x="12" y="14"/>
                  </a:cxn>
                  <a:cxn ang="0">
                    <a:pos x="12" y="112"/>
                  </a:cxn>
                </a:cxnLst>
                <a:rect l="0" t="0" r="r" b="b"/>
                <a:pathLst>
                  <a:path w="31" h="119">
                    <a:moveTo>
                      <a:pt x="12" y="112"/>
                    </a:moveTo>
                    <a:lnTo>
                      <a:pt x="0" y="119"/>
                    </a:lnTo>
                    <a:lnTo>
                      <a:pt x="0" y="7"/>
                    </a:lnTo>
                    <a:lnTo>
                      <a:pt x="10" y="0"/>
                    </a:lnTo>
                    <a:lnTo>
                      <a:pt x="31" y="0"/>
                    </a:lnTo>
                    <a:lnTo>
                      <a:pt x="29" y="14"/>
                    </a:lnTo>
                    <a:lnTo>
                      <a:pt x="12" y="14"/>
                    </a:lnTo>
                    <a:lnTo>
                      <a:pt x="12" y="14"/>
                    </a:lnTo>
                    <a:lnTo>
                      <a:pt x="12" y="112"/>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07" name="Freeform 195"/>
              <p:cNvSpPr>
                <a:spLocks noEditPoints="1"/>
              </p:cNvSpPr>
              <p:nvPr/>
            </p:nvSpPr>
            <p:spPr bwMode="auto">
              <a:xfrm>
                <a:off x="2416175" y="2917825"/>
                <a:ext cx="96838" cy="225425"/>
              </a:xfrm>
              <a:custGeom>
                <a:avLst/>
                <a:gdLst/>
                <a:ahLst/>
                <a:cxnLst>
                  <a:cxn ang="0">
                    <a:pos x="13" y="6"/>
                  </a:cxn>
                  <a:cxn ang="0">
                    <a:pos x="26" y="21"/>
                  </a:cxn>
                  <a:cxn ang="0">
                    <a:pos x="14" y="54"/>
                  </a:cxn>
                  <a:cxn ang="0">
                    <a:pos x="0" y="39"/>
                  </a:cxn>
                  <a:cxn ang="0">
                    <a:pos x="13" y="6"/>
                  </a:cxn>
                  <a:cxn ang="0">
                    <a:pos x="13" y="11"/>
                  </a:cxn>
                  <a:cxn ang="0">
                    <a:pos x="5" y="35"/>
                  </a:cxn>
                  <a:cxn ang="0">
                    <a:pos x="13" y="49"/>
                  </a:cxn>
                  <a:cxn ang="0">
                    <a:pos x="21" y="25"/>
                  </a:cxn>
                  <a:cxn ang="0">
                    <a:pos x="13" y="11"/>
                  </a:cxn>
                </a:cxnLst>
                <a:rect l="0" t="0" r="r" b="b"/>
                <a:pathLst>
                  <a:path w="26" h="60">
                    <a:moveTo>
                      <a:pt x="13" y="6"/>
                    </a:moveTo>
                    <a:cubicBezTo>
                      <a:pt x="21" y="0"/>
                      <a:pt x="26" y="5"/>
                      <a:pt x="26" y="21"/>
                    </a:cubicBezTo>
                    <a:cubicBezTo>
                      <a:pt x="26" y="36"/>
                      <a:pt x="21" y="48"/>
                      <a:pt x="14" y="54"/>
                    </a:cubicBezTo>
                    <a:cubicBezTo>
                      <a:pt x="5" y="60"/>
                      <a:pt x="0" y="54"/>
                      <a:pt x="0" y="39"/>
                    </a:cubicBezTo>
                    <a:cubicBezTo>
                      <a:pt x="0" y="24"/>
                      <a:pt x="5" y="12"/>
                      <a:pt x="13" y="6"/>
                    </a:cubicBezTo>
                    <a:close/>
                    <a:moveTo>
                      <a:pt x="13" y="11"/>
                    </a:moveTo>
                    <a:cubicBezTo>
                      <a:pt x="8" y="14"/>
                      <a:pt x="5" y="24"/>
                      <a:pt x="5" y="35"/>
                    </a:cubicBezTo>
                    <a:cubicBezTo>
                      <a:pt x="5" y="47"/>
                      <a:pt x="8" y="53"/>
                      <a:pt x="13" y="49"/>
                    </a:cubicBezTo>
                    <a:cubicBezTo>
                      <a:pt x="18" y="46"/>
                      <a:pt x="21" y="37"/>
                      <a:pt x="21" y="25"/>
                    </a:cubicBezTo>
                    <a:cubicBezTo>
                      <a:pt x="21" y="12"/>
                      <a:pt x="18" y="7"/>
                      <a:pt x="13" y="11"/>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08" name="Freeform 196"/>
              <p:cNvSpPr>
                <a:spLocks/>
              </p:cNvSpPr>
              <p:nvPr/>
            </p:nvSpPr>
            <p:spPr bwMode="auto">
              <a:xfrm>
                <a:off x="2339975" y="3019425"/>
                <a:ext cx="46038" cy="192088"/>
              </a:xfrm>
              <a:custGeom>
                <a:avLst/>
                <a:gdLst/>
                <a:ahLst/>
                <a:cxnLst>
                  <a:cxn ang="0">
                    <a:pos x="12" y="111"/>
                  </a:cxn>
                  <a:cxn ang="0">
                    <a:pos x="0" y="121"/>
                  </a:cxn>
                  <a:cxn ang="0">
                    <a:pos x="0" y="9"/>
                  </a:cxn>
                  <a:cxn ang="0">
                    <a:pos x="10" y="2"/>
                  </a:cxn>
                  <a:cxn ang="0">
                    <a:pos x="29" y="0"/>
                  </a:cxn>
                  <a:cxn ang="0">
                    <a:pos x="26" y="14"/>
                  </a:cxn>
                  <a:cxn ang="0">
                    <a:pos x="12" y="14"/>
                  </a:cxn>
                  <a:cxn ang="0">
                    <a:pos x="12" y="14"/>
                  </a:cxn>
                  <a:cxn ang="0">
                    <a:pos x="12" y="111"/>
                  </a:cxn>
                </a:cxnLst>
                <a:rect l="0" t="0" r="r" b="b"/>
                <a:pathLst>
                  <a:path w="29" h="121">
                    <a:moveTo>
                      <a:pt x="12" y="111"/>
                    </a:moveTo>
                    <a:lnTo>
                      <a:pt x="0" y="121"/>
                    </a:lnTo>
                    <a:lnTo>
                      <a:pt x="0" y="9"/>
                    </a:lnTo>
                    <a:lnTo>
                      <a:pt x="10" y="2"/>
                    </a:lnTo>
                    <a:lnTo>
                      <a:pt x="29" y="0"/>
                    </a:lnTo>
                    <a:lnTo>
                      <a:pt x="26" y="14"/>
                    </a:lnTo>
                    <a:lnTo>
                      <a:pt x="12" y="14"/>
                    </a:lnTo>
                    <a:lnTo>
                      <a:pt x="12" y="14"/>
                    </a:lnTo>
                    <a:lnTo>
                      <a:pt x="12" y="11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09" name="Freeform 197"/>
              <p:cNvSpPr>
                <a:spLocks noEditPoints="1"/>
              </p:cNvSpPr>
              <p:nvPr/>
            </p:nvSpPr>
            <p:spPr bwMode="auto">
              <a:xfrm>
                <a:off x="2201863" y="3087688"/>
                <a:ext cx="90488" cy="225425"/>
              </a:xfrm>
              <a:custGeom>
                <a:avLst/>
                <a:gdLst/>
                <a:ahLst/>
                <a:cxnLst>
                  <a:cxn ang="0">
                    <a:pos x="11" y="6"/>
                  </a:cxn>
                  <a:cxn ang="0">
                    <a:pos x="24" y="20"/>
                  </a:cxn>
                  <a:cxn ang="0">
                    <a:pos x="12" y="54"/>
                  </a:cxn>
                  <a:cxn ang="0">
                    <a:pos x="0" y="40"/>
                  </a:cxn>
                  <a:cxn ang="0">
                    <a:pos x="11" y="6"/>
                  </a:cxn>
                  <a:cxn ang="0">
                    <a:pos x="12" y="11"/>
                  </a:cxn>
                  <a:cxn ang="0">
                    <a:pos x="4" y="36"/>
                  </a:cxn>
                  <a:cxn ang="0">
                    <a:pos x="12" y="49"/>
                  </a:cxn>
                  <a:cxn ang="0">
                    <a:pos x="19" y="24"/>
                  </a:cxn>
                  <a:cxn ang="0">
                    <a:pos x="12" y="11"/>
                  </a:cxn>
                </a:cxnLst>
                <a:rect l="0" t="0" r="r" b="b"/>
                <a:pathLst>
                  <a:path w="24" h="60">
                    <a:moveTo>
                      <a:pt x="11" y="6"/>
                    </a:moveTo>
                    <a:cubicBezTo>
                      <a:pt x="19" y="0"/>
                      <a:pt x="24" y="4"/>
                      <a:pt x="24" y="20"/>
                    </a:cubicBezTo>
                    <a:cubicBezTo>
                      <a:pt x="24" y="35"/>
                      <a:pt x="19" y="48"/>
                      <a:pt x="12" y="54"/>
                    </a:cubicBezTo>
                    <a:cubicBezTo>
                      <a:pt x="4" y="60"/>
                      <a:pt x="0" y="55"/>
                      <a:pt x="0" y="40"/>
                    </a:cubicBezTo>
                    <a:cubicBezTo>
                      <a:pt x="0" y="25"/>
                      <a:pt x="4" y="12"/>
                      <a:pt x="11" y="6"/>
                    </a:cubicBezTo>
                    <a:close/>
                    <a:moveTo>
                      <a:pt x="12" y="11"/>
                    </a:moveTo>
                    <a:cubicBezTo>
                      <a:pt x="7" y="15"/>
                      <a:pt x="4" y="24"/>
                      <a:pt x="4" y="36"/>
                    </a:cubicBezTo>
                    <a:cubicBezTo>
                      <a:pt x="4" y="48"/>
                      <a:pt x="7" y="53"/>
                      <a:pt x="12" y="49"/>
                    </a:cubicBezTo>
                    <a:cubicBezTo>
                      <a:pt x="16" y="45"/>
                      <a:pt x="19" y="36"/>
                      <a:pt x="19" y="24"/>
                    </a:cubicBezTo>
                    <a:cubicBezTo>
                      <a:pt x="19" y="11"/>
                      <a:pt x="16" y="7"/>
                      <a:pt x="12" y="11"/>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10" name="Freeform 198"/>
              <p:cNvSpPr>
                <a:spLocks/>
              </p:cNvSpPr>
              <p:nvPr/>
            </p:nvSpPr>
            <p:spPr bwMode="auto">
              <a:xfrm>
                <a:off x="2125663" y="3195638"/>
                <a:ext cx="46038" cy="196850"/>
              </a:xfrm>
              <a:custGeom>
                <a:avLst/>
                <a:gdLst/>
                <a:ahLst/>
                <a:cxnLst>
                  <a:cxn ang="0">
                    <a:pos x="12" y="114"/>
                  </a:cxn>
                  <a:cxn ang="0">
                    <a:pos x="0" y="124"/>
                  </a:cxn>
                  <a:cxn ang="0">
                    <a:pos x="0" y="12"/>
                  </a:cxn>
                  <a:cxn ang="0">
                    <a:pos x="10" y="3"/>
                  </a:cxn>
                  <a:cxn ang="0">
                    <a:pos x="29" y="0"/>
                  </a:cxn>
                  <a:cxn ang="0">
                    <a:pos x="26" y="12"/>
                  </a:cxn>
                  <a:cxn ang="0">
                    <a:pos x="12" y="17"/>
                  </a:cxn>
                  <a:cxn ang="0">
                    <a:pos x="12" y="17"/>
                  </a:cxn>
                  <a:cxn ang="0">
                    <a:pos x="12" y="114"/>
                  </a:cxn>
                </a:cxnLst>
                <a:rect l="0" t="0" r="r" b="b"/>
                <a:pathLst>
                  <a:path w="29" h="124">
                    <a:moveTo>
                      <a:pt x="12" y="114"/>
                    </a:moveTo>
                    <a:lnTo>
                      <a:pt x="0" y="124"/>
                    </a:lnTo>
                    <a:lnTo>
                      <a:pt x="0" y="12"/>
                    </a:lnTo>
                    <a:lnTo>
                      <a:pt x="10" y="3"/>
                    </a:lnTo>
                    <a:lnTo>
                      <a:pt x="29" y="0"/>
                    </a:lnTo>
                    <a:lnTo>
                      <a:pt x="26" y="12"/>
                    </a:lnTo>
                    <a:lnTo>
                      <a:pt x="12" y="17"/>
                    </a:lnTo>
                    <a:lnTo>
                      <a:pt x="12" y="17"/>
                    </a:lnTo>
                    <a:lnTo>
                      <a:pt x="12" y="11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11" name="Freeform 199"/>
              <p:cNvSpPr>
                <a:spLocks noEditPoints="1"/>
              </p:cNvSpPr>
              <p:nvPr/>
            </p:nvSpPr>
            <p:spPr bwMode="auto">
              <a:xfrm>
                <a:off x="1998663" y="3271838"/>
                <a:ext cx="82550" cy="233363"/>
              </a:xfrm>
              <a:custGeom>
                <a:avLst/>
                <a:gdLst/>
                <a:ahLst/>
                <a:cxnLst>
                  <a:cxn ang="0">
                    <a:pos x="11" y="7"/>
                  </a:cxn>
                  <a:cxn ang="0">
                    <a:pos x="22" y="20"/>
                  </a:cxn>
                  <a:cxn ang="0">
                    <a:pos x="11" y="55"/>
                  </a:cxn>
                  <a:cxn ang="0">
                    <a:pos x="0" y="41"/>
                  </a:cxn>
                  <a:cxn ang="0">
                    <a:pos x="11" y="7"/>
                  </a:cxn>
                  <a:cxn ang="0">
                    <a:pos x="11" y="11"/>
                  </a:cxn>
                  <a:cxn ang="0">
                    <a:pos x="4" y="37"/>
                  </a:cxn>
                  <a:cxn ang="0">
                    <a:pos x="11" y="50"/>
                  </a:cxn>
                  <a:cxn ang="0">
                    <a:pos x="18" y="24"/>
                  </a:cxn>
                  <a:cxn ang="0">
                    <a:pos x="11" y="11"/>
                  </a:cxn>
                </a:cxnLst>
                <a:rect l="0" t="0" r="r" b="b"/>
                <a:pathLst>
                  <a:path w="22" h="62">
                    <a:moveTo>
                      <a:pt x="11" y="7"/>
                    </a:moveTo>
                    <a:cubicBezTo>
                      <a:pt x="18" y="0"/>
                      <a:pt x="22" y="4"/>
                      <a:pt x="22" y="20"/>
                    </a:cubicBezTo>
                    <a:cubicBezTo>
                      <a:pt x="22" y="35"/>
                      <a:pt x="18" y="48"/>
                      <a:pt x="11" y="55"/>
                    </a:cubicBezTo>
                    <a:cubicBezTo>
                      <a:pt x="4" y="62"/>
                      <a:pt x="0" y="57"/>
                      <a:pt x="0" y="41"/>
                    </a:cubicBezTo>
                    <a:cubicBezTo>
                      <a:pt x="0" y="27"/>
                      <a:pt x="4" y="14"/>
                      <a:pt x="11" y="7"/>
                    </a:cubicBezTo>
                    <a:close/>
                    <a:moveTo>
                      <a:pt x="11" y="11"/>
                    </a:moveTo>
                    <a:cubicBezTo>
                      <a:pt x="6" y="16"/>
                      <a:pt x="4" y="26"/>
                      <a:pt x="4" y="37"/>
                    </a:cubicBezTo>
                    <a:cubicBezTo>
                      <a:pt x="4" y="49"/>
                      <a:pt x="7" y="55"/>
                      <a:pt x="11" y="50"/>
                    </a:cubicBezTo>
                    <a:cubicBezTo>
                      <a:pt x="15" y="46"/>
                      <a:pt x="18" y="36"/>
                      <a:pt x="18" y="24"/>
                    </a:cubicBezTo>
                    <a:cubicBezTo>
                      <a:pt x="18" y="11"/>
                      <a:pt x="15" y="8"/>
                      <a:pt x="11" y="11"/>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12" name="Freeform 200"/>
              <p:cNvSpPr>
                <a:spLocks/>
              </p:cNvSpPr>
              <p:nvPr/>
            </p:nvSpPr>
            <p:spPr bwMode="auto">
              <a:xfrm>
                <a:off x="1935163" y="3387725"/>
                <a:ext cx="36513" cy="200025"/>
              </a:xfrm>
              <a:custGeom>
                <a:avLst/>
                <a:gdLst/>
                <a:ahLst/>
                <a:cxnLst>
                  <a:cxn ang="0">
                    <a:pos x="9" y="116"/>
                  </a:cxn>
                  <a:cxn ang="0">
                    <a:pos x="0" y="126"/>
                  </a:cxn>
                  <a:cxn ang="0">
                    <a:pos x="0" y="17"/>
                  </a:cxn>
                  <a:cxn ang="0">
                    <a:pos x="7" y="7"/>
                  </a:cxn>
                  <a:cxn ang="0">
                    <a:pos x="23" y="0"/>
                  </a:cxn>
                  <a:cxn ang="0">
                    <a:pos x="21" y="14"/>
                  </a:cxn>
                  <a:cxn ang="0">
                    <a:pos x="9" y="19"/>
                  </a:cxn>
                  <a:cxn ang="0">
                    <a:pos x="9" y="19"/>
                  </a:cxn>
                  <a:cxn ang="0">
                    <a:pos x="9" y="116"/>
                  </a:cxn>
                </a:cxnLst>
                <a:rect l="0" t="0" r="r" b="b"/>
                <a:pathLst>
                  <a:path w="23" h="126">
                    <a:moveTo>
                      <a:pt x="9" y="116"/>
                    </a:moveTo>
                    <a:lnTo>
                      <a:pt x="0" y="126"/>
                    </a:lnTo>
                    <a:lnTo>
                      <a:pt x="0" y="17"/>
                    </a:lnTo>
                    <a:lnTo>
                      <a:pt x="7" y="7"/>
                    </a:lnTo>
                    <a:lnTo>
                      <a:pt x="23" y="0"/>
                    </a:lnTo>
                    <a:lnTo>
                      <a:pt x="21" y="14"/>
                    </a:lnTo>
                    <a:lnTo>
                      <a:pt x="9" y="19"/>
                    </a:lnTo>
                    <a:lnTo>
                      <a:pt x="9" y="19"/>
                    </a:lnTo>
                    <a:lnTo>
                      <a:pt x="9" y="116"/>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13" name="Freeform 201"/>
              <p:cNvSpPr>
                <a:spLocks noEditPoints="1"/>
              </p:cNvSpPr>
              <p:nvPr/>
            </p:nvSpPr>
            <p:spPr bwMode="auto">
              <a:xfrm>
                <a:off x="1817688" y="3475038"/>
                <a:ext cx="74613" cy="241300"/>
              </a:xfrm>
              <a:custGeom>
                <a:avLst/>
                <a:gdLst/>
                <a:ahLst/>
                <a:cxnLst>
                  <a:cxn ang="0">
                    <a:pos x="10" y="8"/>
                  </a:cxn>
                  <a:cxn ang="0">
                    <a:pos x="20" y="19"/>
                  </a:cxn>
                  <a:cxn ang="0">
                    <a:pos x="10" y="56"/>
                  </a:cxn>
                  <a:cxn ang="0">
                    <a:pos x="0" y="44"/>
                  </a:cxn>
                  <a:cxn ang="0">
                    <a:pos x="10" y="8"/>
                  </a:cxn>
                  <a:cxn ang="0">
                    <a:pos x="10" y="12"/>
                  </a:cxn>
                  <a:cxn ang="0">
                    <a:pos x="4" y="39"/>
                  </a:cxn>
                  <a:cxn ang="0">
                    <a:pos x="10" y="51"/>
                  </a:cxn>
                  <a:cxn ang="0">
                    <a:pos x="16" y="24"/>
                  </a:cxn>
                  <a:cxn ang="0">
                    <a:pos x="10" y="12"/>
                  </a:cxn>
                </a:cxnLst>
                <a:rect l="0" t="0" r="r" b="b"/>
                <a:pathLst>
                  <a:path w="20" h="64">
                    <a:moveTo>
                      <a:pt x="10" y="8"/>
                    </a:moveTo>
                    <a:cubicBezTo>
                      <a:pt x="16" y="0"/>
                      <a:pt x="20" y="4"/>
                      <a:pt x="20" y="19"/>
                    </a:cubicBezTo>
                    <a:cubicBezTo>
                      <a:pt x="20" y="35"/>
                      <a:pt x="16" y="48"/>
                      <a:pt x="10" y="56"/>
                    </a:cubicBezTo>
                    <a:cubicBezTo>
                      <a:pt x="4" y="64"/>
                      <a:pt x="0" y="60"/>
                      <a:pt x="0" y="44"/>
                    </a:cubicBezTo>
                    <a:cubicBezTo>
                      <a:pt x="0" y="29"/>
                      <a:pt x="4" y="16"/>
                      <a:pt x="10" y="8"/>
                    </a:cubicBezTo>
                    <a:close/>
                    <a:moveTo>
                      <a:pt x="10" y="12"/>
                    </a:moveTo>
                    <a:cubicBezTo>
                      <a:pt x="6" y="18"/>
                      <a:pt x="4" y="27"/>
                      <a:pt x="4" y="39"/>
                    </a:cubicBezTo>
                    <a:cubicBezTo>
                      <a:pt x="4" y="51"/>
                      <a:pt x="6" y="56"/>
                      <a:pt x="10" y="51"/>
                    </a:cubicBezTo>
                    <a:cubicBezTo>
                      <a:pt x="14" y="46"/>
                      <a:pt x="16" y="37"/>
                      <a:pt x="16" y="24"/>
                    </a:cubicBezTo>
                    <a:cubicBezTo>
                      <a:pt x="16" y="12"/>
                      <a:pt x="13" y="8"/>
                      <a:pt x="10" y="12"/>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14" name="Freeform 202"/>
              <p:cNvSpPr>
                <a:spLocks/>
              </p:cNvSpPr>
              <p:nvPr/>
            </p:nvSpPr>
            <p:spPr bwMode="auto">
              <a:xfrm>
                <a:off x="1765300" y="3602038"/>
                <a:ext cx="30163" cy="207963"/>
              </a:xfrm>
              <a:custGeom>
                <a:avLst/>
                <a:gdLst/>
                <a:ahLst/>
                <a:cxnLst>
                  <a:cxn ang="0">
                    <a:pos x="7" y="119"/>
                  </a:cxn>
                  <a:cxn ang="0">
                    <a:pos x="0" y="131"/>
                  </a:cxn>
                  <a:cxn ang="0">
                    <a:pos x="0" y="19"/>
                  </a:cxn>
                  <a:cxn ang="0">
                    <a:pos x="7" y="8"/>
                  </a:cxn>
                  <a:cxn ang="0">
                    <a:pos x="19" y="0"/>
                  </a:cxn>
                  <a:cxn ang="0">
                    <a:pos x="19" y="15"/>
                  </a:cxn>
                  <a:cxn ang="0">
                    <a:pos x="7" y="22"/>
                  </a:cxn>
                  <a:cxn ang="0">
                    <a:pos x="7" y="22"/>
                  </a:cxn>
                  <a:cxn ang="0">
                    <a:pos x="7" y="119"/>
                  </a:cxn>
                </a:cxnLst>
                <a:rect l="0" t="0" r="r" b="b"/>
                <a:pathLst>
                  <a:path w="19" h="131">
                    <a:moveTo>
                      <a:pt x="7" y="119"/>
                    </a:moveTo>
                    <a:lnTo>
                      <a:pt x="0" y="131"/>
                    </a:lnTo>
                    <a:lnTo>
                      <a:pt x="0" y="19"/>
                    </a:lnTo>
                    <a:lnTo>
                      <a:pt x="7" y="8"/>
                    </a:lnTo>
                    <a:lnTo>
                      <a:pt x="19" y="0"/>
                    </a:lnTo>
                    <a:lnTo>
                      <a:pt x="19" y="15"/>
                    </a:lnTo>
                    <a:lnTo>
                      <a:pt x="7" y="22"/>
                    </a:lnTo>
                    <a:lnTo>
                      <a:pt x="7" y="22"/>
                    </a:lnTo>
                    <a:lnTo>
                      <a:pt x="7" y="11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15" name="Freeform 203"/>
              <p:cNvSpPr>
                <a:spLocks noEditPoints="1"/>
              </p:cNvSpPr>
              <p:nvPr/>
            </p:nvSpPr>
            <p:spPr bwMode="auto">
              <a:xfrm>
                <a:off x="1671638" y="3703638"/>
                <a:ext cx="55563" cy="246063"/>
              </a:xfrm>
              <a:custGeom>
                <a:avLst/>
                <a:gdLst/>
                <a:ahLst/>
                <a:cxnLst>
                  <a:cxn ang="0">
                    <a:pos x="8" y="8"/>
                  </a:cxn>
                  <a:cxn ang="0">
                    <a:pos x="15" y="18"/>
                  </a:cxn>
                  <a:cxn ang="0">
                    <a:pos x="8" y="56"/>
                  </a:cxn>
                  <a:cxn ang="0">
                    <a:pos x="0" y="46"/>
                  </a:cxn>
                  <a:cxn ang="0">
                    <a:pos x="8" y="8"/>
                  </a:cxn>
                  <a:cxn ang="0">
                    <a:pos x="8" y="13"/>
                  </a:cxn>
                  <a:cxn ang="0">
                    <a:pos x="3" y="40"/>
                  </a:cxn>
                  <a:cxn ang="0">
                    <a:pos x="8" y="51"/>
                  </a:cxn>
                  <a:cxn ang="0">
                    <a:pos x="12" y="24"/>
                  </a:cxn>
                  <a:cxn ang="0">
                    <a:pos x="8" y="13"/>
                  </a:cxn>
                </a:cxnLst>
                <a:rect l="0" t="0" r="r" b="b"/>
                <a:pathLst>
                  <a:path w="15" h="65">
                    <a:moveTo>
                      <a:pt x="8" y="8"/>
                    </a:moveTo>
                    <a:cubicBezTo>
                      <a:pt x="12" y="0"/>
                      <a:pt x="15" y="3"/>
                      <a:pt x="15" y="18"/>
                    </a:cubicBezTo>
                    <a:cubicBezTo>
                      <a:pt x="15" y="34"/>
                      <a:pt x="12" y="48"/>
                      <a:pt x="8" y="56"/>
                    </a:cubicBezTo>
                    <a:cubicBezTo>
                      <a:pt x="3" y="65"/>
                      <a:pt x="0" y="61"/>
                      <a:pt x="0" y="46"/>
                    </a:cubicBezTo>
                    <a:cubicBezTo>
                      <a:pt x="0" y="31"/>
                      <a:pt x="3" y="17"/>
                      <a:pt x="8" y="8"/>
                    </a:cubicBezTo>
                    <a:close/>
                    <a:moveTo>
                      <a:pt x="8" y="13"/>
                    </a:moveTo>
                    <a:cubicBezTo>
                      <a:pt x="5" y="19"/>
                      <a:pt x="3" y="29"/>
                      <a:pt x="3" y="40"/>
                    </a:cubicBezTo>
                    <a:cubicBezTo>
                      <a:pt x="3" y="52"/>
                      <a:pt x="5" y="57"/>
                      <a:pt x="8" y="51"/>
                    </a:cubicBezTo>
                    <a:cubicBezTo>
                      <a:pt x="11" y="46"/>
                      <a:pt x="12" y="36"/>
                      <a:pt x="12" y="24"/>
                    </a:cubicBezTo>
                    <a:cubicBezTo>
                      <a:pt x="12" y="11"/>
                      <a:pt x="11" y="8"/>
                      <a:pt x="8" y="13"/>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16" name="Freeform 204"/>
              <p:cNvSpPr>
                <a:spLocks/>
              </p:cNvSpPr>
              <p:nvPr/>
            </p:nvSpPr>
            <p:spPr bwMode="auto">
              <a:xfrm>
                <a:off x="1636713" y="3843338"/>
                <a:ext cx="19050" cy="211138"/>
              </a:xfrm>
              <a:custGeom>
                <a:avLst/>
                <a:gdLst/>
                <a:ahLst/>
                <a:cxnLst>
                  <a:cxn ang="0">
                    <a:pos x="5" y="121"/>
                  </a:cxn>
                  <a:cxn ang="0">
                    <a:pos x="0" y="133"/>
                  </a:cxn>
                  <a:cxn ang="0">
                    <a:pos x="0" y="24"/>
                  </a:cxn>
                  <a:cxn ang="0">
                    <a:pos x="5" y="12"/>
                  </a:cxn>
                  <a:cxn ang="0">
                    <a:pos x="12" y="0"/>
                  </a:cxn>
                  <a:cxn ang="0">
                    <a:pos x="12" y="14"/>
                  </a:cxn>
                  <a:cxn ang="0">
                    <a:pos x="5" y="24"/>
                  </a:cxn>
                  <a:cxn ang="0">
                    <a:pos x="5" y="24"/>
                  </a:cxn>
                  <a:cxn ang="0">
                    <a:pos x="5" y="121"/>
                  </a:cxn>
                </a:cxnLst>
                <a:rect l="0" t="0" r="r" b="b"/>
                <a:pathLst>
                  <a:path w="12" h="133">
                    <a:moveTo>
                      <a:pt x="5" y="121"/>
                    </a:moveTo>
                    <a:lnTo>
                      <a:pt x="0" y="133"/>
                    </a:lnTo>
                    <a:lnTo>
                      <a:pt x="0" y="24"/>
                    </a:lnTo>
                    <a:lnTo>
                      <a:pt x="5" y="12"/>
                    </a:lnTo>
                    <a:lnTo>
                      <a:pt x="12" y="0"/>
                    </a:lnTo>
                    <a:lnTo>
                      <a:pt x="12" y="14"/>
                    </a:lnTo>
                    <a:lnTo>
                      <a:pt x="5" y="24"/>
                    </a:lnTo>
                    <a:lnTo>
                      <a:pt x="5" y="24"/>
                    </a:lnTo>
                    <a:lnTo>
                      <a:pt x="5" y="12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17" name="Freeform 205"/>
              <p:cNvSpPr>
                <a:spLocks noEditPoints="1"/>
              </p:cNvSpPr>
              <p:nvPr/>
            </p:nvSpPr>
            <p:spPr bwMode="auto">
              <a:xfrm>
                <a:off x="1595438" y="3960813"/>
                <a:ext cx="19050" cy="252413"/>
              </a:xfrm>
              <a:custGeom>
                <a:avLst/>
                <a:gdLst/>
                <a:ahLst/>
                <a:cxnLst>
                  <a:cxn ang="0">
                    <a:pos x="3" y="9"/>
                  </a:cxn>
                  <a:cxn ang="0">
                    <a:pos x="5" y="18"/>
                  </a:cxn>
                  <a:cxn ang="0">
                    <a:pos x="3" y="57"/>
                  </a:cxn>
                  <a:cxn ang="0">
                    <a:pos x="0" y="48"/>
                  </a:cxn>
                  <a:cxn ang="0">
                    <a:pos x="3" y="9"/>
                  </a:cxn>
                  <a:cxn ang="0">
                    <a:pos x="3" y="14"/>
                  </a:cxn>
                  <a:cxn ang="0">
                    <a:pos x="1" y="42"/>
                  </a:cxn>
                  <a:cxn ang="0">
                    <a:pos x="3" y="52"/>
                  </a:cxn>
                  <a:cxn ang="0">
                    <a:pos x="4" y="24"/>
                  </a:cxn>
                  <a:cxn ang="0">
                    <a:pos x="3" y="14"/>
                  </a:cxn>
                </a:cxnLst>
                <a:rect l="0" t="0" r="r" b="b"/>
                <a:pathLst>
                  <a:path w="5" h="67">
                    <a:moveTo>
                      <a:pt x="3" y="9"/>
                    </a:moveTo>
                    <a:cubicBezTo>
                      <a:pt x="4" y="0"/>
                      <a:pt x="5" y="2"/>
                      <a:pt x="5" y="18"/>
                    </a:cubicBezTo>
                    <a:cubicBezTo>
                      <a:pt x="5" y="33"/>
                      <a:pt x="4" y="48"/>
                      <a:pt x="3" y="57"/>
                    </a:cubicBezTo>
                    <a:cubicBezTo>
                      <a:pt x="1" y="67"/>
                      <a:pt x="0" y="64"/>
                      <a:pt x="0" y="48"/>
                    </a:cubicBezTo>
                    <a:cubicBezTo>
                      <a:pt x="0" y="33"/>
                      <a:pt x="1" y="19"/>
                      <a:pt x="3" y="9"/>
                    </a:cubicBezTo>
                    <a:close/>
                    <a:moveTo>
                      <a:pt x="3" y="14"/>
                    </a:moveTo>
                    <a:cubicBezTo>
                      <a:pt x="2" y="20"/>
                      <a:pt x="1" y="31"/>
                      <a:pt x="1" y="42"/>
                    </a:cubicBezTo>
                    <a:cubicBezTo>
                      <a:pt x="1" y="54"/>
                      <a:pt x="2" y="59"/>
                      <a:pt x="3" y="52"/>
                    </a:cubicBezTo>
                    <a:cubicBezTo>
                      <a:pt x="4" y="47"/>
                      <a:pt x="4" y="36"/>
                      <a:pt x="4" y="24"/>
                    </a:cubicBezTo>
                    <a:cubicBezTo>
                      <a:pt x="4" y="11"/>
                      <a:pt x="4" y="8"/>
                      <a:pt x="3" y="1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18" name="Freeform 206"/>
              <p:cNvSpPr>
                <a:spLocks/>
              </p:cNvSpPr>
              <p:nvPr/>
            </p:nvSpPr>
            <p:spPr bwMode="auto">
              <a:xfrm>
                <a:off x="1595438" y="4114800"/>
                <a:ext cx="7938" cy="214313"/>
              </a:xfrm>
              <a:custGeom>
                <a:avLst/>
                <a:gdLst/>
                <a:ahLst/>
                <a:cxnLst>
                  <a:cxn ang="0">
                    <a:pos x="3" y="24"/>
                  </a:cxn>
                  <a:cxn ang="0">
                    <a:pos x="3" y="24"/>
                  </a:cxn>
                  <a:cxn ang="0">
                    <a:pos x="0" y="14"/>
                  </a:cxn>
                  <a:cxn ang="0">
                    <a:pos x="0" y="0"/>
                  </a:cxn>
                  <a:cxn ang="0">
                    <a:pos x="5" y="12"/>
                  </a:cxn>
                  <a:cxn ang="0">
                    <a:pos x="5" y="24"/>
                  </a:cxn>
                  <a:cxn ang="0">
                    <a:pos x="5" y="135"/>
                  </a:cxn>
                  <a:cxn ang="0">
                    <a:pos x="3" y="121"/>
                  </a:cxn>
                  <a:cxn ang="0">
                    <a:pos x="3" y="24"/>
                  </a:cxn>
                </a:cxnLst>
                <a:rect l="0" t="0" r="r" b="b"/>
                <a:pathLst>
                  <a:path w="5" h="135">
                    <a:moveTo>
                      <a:pt x="3" y="24"/>
                    </a:moveTo>
                    <a:lnTo>
                      <a:pt x="3" y="24"/>
                    </a:lnTo>
                    <a:lnTo>
                      <a:pt x="0" y="14"/>
                    </a:lnTo>
                    <a:lnTo>
                      <a:pt x="0" y="0"/>
                    </a:lnTo>
                    <a:lnTo>
                      <a:pt x="5" y="12"/>
                    </a:lnTo>
                    <a:lnTo>
                      <a:pt x="5" y="24"/>
                    </a:lnTo>
                    <a:lnTo>
                      <a:pt x="5" y="135"/>
                    </a:lnTo>
                    <a:lnTo>
                      <a:pt x="3" y="121"/>
                    </a:lnTo>
                    <a:lnTo>
                      <a:pt x="3" y="2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19" name="Freeform 207"/>
              <p:cNvSpPr>
                <a:spLocks noEditPoints="1"/>
              </p:cNvSpPr>
              <p:nvPr/>
            </p:nvSpPr>
            <p:spPr bwMode="auto">
              <a:xfrm>
                <a:off x="1614488" y="4235450"/>
                <a:ext cx="60325" cy="244475"/>
              </a:xfrm>
              <a:custGeom>
                <a:avLst/>
                <a:gdLst/>
                <a:ahLst/>
                <a:cxnLst>
                  <a:cxn ang="0">
                    <a:pos x="16" y="45"/>
                  </a:cxn>
                  <a:cxn ang="0">
                    <a:pos x="8" y="56"/>
                  </a:cxn>
                  <a:cxn ang="0">
                    <a:pos x="0" y="18"/>
                  </a:cxn>
                  <a:cxn ang="0">
                    <a:pos x="8" y="8"/>
                  </a:cxn>
                  <a:cxn ang="0">
                    <a:pos x="16" y="45"/>
                  </a:cxn>
                  <a:cxn ang="0">
                    <a:pos x="3" y="24"/>
                  </a:cxn>
                  <a:cxn ang="0">
                    <a:pos x="8" y="51"/>
                  </a:cxn>
                  <a:cxn ang="0">
                    <a:pos x="13" y="40"/>
                  </a:cxn>
                  <a:cxn ang="0">
                    <a:pos x="8" y="13"/>
                  </a:cxn>
                  <a:cxn ang="0">
                    <a:pos x="3" y="24"/>
                  </a:cxn>
                </a:cxnLst>
                <a:rect l="0" t="0" r="r" b="b"/>
                <a:pathLst>
                  <a:path w="16" h="65">
                    <a:moveTo>
                      <a:pt x="16" y="45"/>
                    </a:moveTo>
                    <a:cubicBezTo>
                      <a:pt x="16" y="61"/>
                      <a:pt x="13" y="65"/>
                      <a:pt x="8" y="56"/>
                    </a:cubicBezTo>
                    <a:cubicBezTo>
                      <a:pt x="3" y="48"/>
                      <a:pt x="0" y="34"/>
                      <a:pt x="0" y="18"/>
                    </a:cubicBezTo>
                    <a:cubicBezTo>
                      <a:pt x="0" y="2"/>
                      <a:pt x="3" y="0"/>
                      <a:pt x="8" y="8"/>
                    </a:cubicBezTo>
                    <a:cubicBezTo>
                      <a:pt x="13" y="16"/>
                      <a:pt x="16" y="30"/>
                      <a:pt x="16" y="45"/>
                    </a:cubicBezTo>
                    <a:close/>
                    <a:moveTo>
                      <a:pt x="3" y="24"/>
                    </a:moveTo>
                    <a:cubicBezTo>
                      <a:pt x="3" y="36"/>
                      <a:pt x="5" y="46"/>
                      <a:pt x="8" y="51"/>
                    </a:cubicBezTo>
                    <a:cubicBezTo>
                      <a:pt x="11" y="57"/>
                      <a:pt x="13" y="52"/>
                      <a:pt x="13" y="40"/>
                    </a:cubicBezTo>
                    <a:cubicBezTo>
                      <a:pt x="13" y="28"/>
                      <a:pt x="11" y="18"/>
                      <a:pt x="8" y="13"/>
                    </a:cubicBezTo>
                    <a:cubicBezTo>
                      <a:pt x="5" y="8"/>
                      <a:pt x="3" y="11"/>
                      <a:pt x="3" y="2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20" name="Freeform 208"/>
              <p:cNvSpPr>
                <a:spLocks/>
              </p:cNvSpPr>
              <p:nvPr/>
            </p:nvSpPr>
            <p:spPr bwMode="auto">
              <a:xfrm>
                <a:off x="1704975" y="4367213"/>
                <a:ext cx="44450" cy="187325"/>
              </a:xfrm>
              <a:custGeom>
                <a:avLst/>
                <a:gdLst/>
                <a:ahLst/>
                <a:cxnLst>
                  <a:cxn ang="0">
                    <a:pos x="19" y="14"/>
                  </a:cxn>
                  <a:cxn ang="0">
                    <a:pos x="17" y="14"/>
                  </a:cxn>
                  <a:cxn ang="0">
                    <a:pos x="2" y="12"/>
                  </a:cxn>
                  <a:cxn ang="0">
                    <a:pos x="0" y="0"/>
                  </a:cxn>
                  <a:cxn ang="0">
                    <a:pos x="19" y="0"/>
                  </a:cxn>
                  <a:cxn ang="0">
                    <a:pos x="28" y="7"/>
                  </a:cxn>
                  <a:cxn ang="0">
                    <a:pos x="28" y="118"/>
                  </a:cxn>
                  <a:cxn ang="0">
                    <a:pos x="19" y="109"/>
                  </a:cxn>
                  <a:cxn ang="0">
                    <a:pos x="19" y="14"/>
                  </a:cxn>
                </a:cxnLst>
                <a:rect l="0" t="0" r="r" b="b"/>
                <a:pathLst>
                  <a:path w="28" h="118">
                    <a:moveTo>
                      <a:pt x="19" y="14"/>
                    </a:moveTo>
                    <a:lnTo>
                      <a:pt x="17" y="14"/>
                    </a:lnTo>
                    <a:lnTo>
                      <a:pt x="2" y="12"/>
                    </a:lnTo>
                    <a:lnTo>
                      <a:pt x="0" y="0"/>
                    </a:lnTo>
                    <a:lnTo>
                      <a:pt x="19" y="0"/>
                    </a:lnTo>
                    <a:lnTo>
                      <a:pt x="28" y="7"/>
                    </a:lnTo>
                    <a:lnTo>
                      <a:pt x="28" y="118"/>
                    </a:lnTo>
                    <a:lnTo>
                      <a:pt x="19" y="109"/>
                    </a:lnTo>
                    <a:lnTo>
                      <a:pt x="19" y="1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21" name="Freeform 209"/>
              <p:cNvSpPr>
                <a:spLocks noEditPoints="1"/>
              </p:cNvSpPr>
              <p:nvPr/>
            </p:nvSpPr>
            <p:spPr bwMode="auto">
              <a:xfrm>
                <a:off x="1803400" y="4416425"/>
                <a:ext cx="112713" cy="206375"/>
              </a:xfrm>
              <a:custGeom>
                <a:avLst/>
                <a:gdLst/>
                <a:ahLst/>
                <a:cxnLst>
                  <a:cxn ang="0">
                    <a:pos x="30" y="32"/>
                  </a:cxn>
                  <a:cxn ang="0">
                    <a:pos x="15" y="52"/>
                  </a:cxn>
                  <a:cxn ang="0">
                    <a:pos x="0" y="23"/>
                  </a:cxn>
                  <a:cxn ang="0">
                    <a:pos x="16" y="4"/>
                  </a:cxn>
                  <a:cxn ang="0">
                    <a:pos x="30" y="32"/>
                  </a:cxn>
                  <a:cxn ang="0">
                    <a:pos x="6" y="25"/>
                  </a:cxn>
                  <a:cxn ang="0">
                    <a:pos x="15" y="47"/>
                  </a:cxn>
                  <a:cxn ang="0">
                    <a:pos x="25" y="30"/>
                  </a:cxn>
                  <a:cxn ang="0">
                    <a:pos x="16" y="8"/>
                  </a:cxn>
                  <a:cxn ang="0">
                    <a:pos x="6" y="25"/>
                  </a:cxn>
                </a:cxnLst>
                <a:rect l="0" t="0" r="r" b="b"/>
                <a:pathLst>
                  <a:path w="30" h="55">
                    <a:moveTo>
                      <a:pt x="30" y="32"/>
                    </a:moveTo>
                    <a:cubicBezTo>
                      <a:pt x="30" y="48"/>
                      <a:pt x="25" y="55"/>
                      <a:pt x="15" y="52"/>
                    </a:cubicBezTo>
                    <a:cubicBezTo>
                      <a:pt x="6" y="49"/>
                      <a:pt x="1" y="38"/>
                      <a:pt x="0" y="23"/>
                    </a:cubicBezTo>
                    <a:cubicBezTo>
                      <a:pt x="0" y="7"/>
                      <a:pt x="7" y="0"/>
                      <a:pt x="16" y="4"/>
                    </a:cubicBezTo>
                    <a:cubicBezTo>
                      <a:pt x="25" y="7"/>
                      <a:pt x="30" y="17"/>
                      <a:pt x="30" y="32"/>
                    </a:cubicBezTo>
                    <a:close/>
                    <a:moveTo>
                      <a:pt x="6" y="25"/>
                    </a:moveTo>
                    <a:cubicBezTo>
                      <a:pt x="6" y="37"/>
                      <a:pt x="10" y="45"/>
                      <a:pt x="15" y="47"/>
                    </a:cubicBezTo>
                    <a:cubicBezTo>
                      <a:pt x="22" y="49"/>
                      <a:pt x="25" y="42"/>
                      <a:pt x="25" y="30"/>
                    </a:cubicBezTo>
                    <a:cubicBezTo>
                      <a:pt x="25" y="19"/>
                      <a:pt x="22" y="10"/>
                      <a:pt x="16" y="8"/>
                    </a:cubicBezTo>
                    <a:cubicBezTo>
                      <a:pt x="10" y="7"/>
                      <a:pt x="6" y="12"/>
                      <a:pt x="6" y="25"/>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22" name="Freeform 210"/>
              <p:cNvSpPr>
                <a:spLocks/>
              </p:cNvSpPr>
              <p:nvPr/>
            </p:nvSpPr>
            <p:spPr bwMode="auto">
              <a:xfrm>
                <a:off x="1957388" y="4460875"/>
                <a:ext cx="55563" cy="180975"/>
              </a:xfrm>
              <a:custGeom>
                <a:avLst/>
                <a:gdLst/>
                <a:ahLst/>
                <a:cxnLst>
                  <a:cxn ang="0">
                    <a:pos x="21" y="14"/>
                  </a:cxn>
                  <a:cxn ang="0">
                    <a:pos x="21" y="14"/>
                  </a:cxn>
                  <a:cxn ang="0">
                    <a:pos x="2" y="21"/>
                  </a:cxn>
                  <a:cxn ang="0">
                    <a:pos x="0" y="10"/>
                  </a:cxn>
                  <a:cxn ang="0">
                    <a:pos x="23" y="0"/>
                  </a:cxn>
                  <a:cxn ang="0">
                    <a:pos x="35" y="2"/>
                  </a:cxn>
                  <a:cxn ang="0">
                    <a:pos x="35" y="114"/>
                  </a:cxn>
                  <a:cxn ang="0">
                    <a:pos x="21" y="112"/>
                  </a:cxn>
                  <a:cxn ang="0">
                    <a:pos x="21" y="14"/>
                  </a:cxn>
                </a:cxnLst>
                <a:rect l="0" t="0" r="r" b="b"/>
                <a:pathLst>
                  <a:path w="35" h="114">
                    <a:moveTo>
                      <a:pt x="21" y="14"/>
                    </a:moveTo>
                    <a:lnTo>
                      <a:pt x="21" y="14"/>
                    </a:lnTo>
                    <a:lnTo>
                      <a:pt x="2" y="21"/>
                    </a:lnTo>
                    <a:lnTo>
                      <a:pt x="0" y="10"/>
                    </a:lnTo>
                    <a:lnTo>
                      <a:pt x="23" y="0"/>
                    </a:lnTo>
                    <a:lnTo>
                      <a:pt x="35" y="2"/>
                    </a:lnTo>
                    <a:lnTo>
                      <a:pt x="35" y="114"/>
                    </a:lnTo>
                    <a:lnTo>
                      <a:pt x="21" y="112"/>
                    </a:lnTo>
                    <a:lnTo>
                      <a:pt x="21" y="1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23" name="Freeform 211"/>
              <p:cNvSpPr>
                <a:spLocks noEditPoints="1"/>
              </p:cNvSpPr>
              <p:nvPr/>
            </p:nvSpPr>
            <p:spPr bwMode="auto">
              <a:xfrm>
                <a:off x="2073275" y="4468813"/>
                <a:ext cx="120650" cy="180975"/>
              </a:xfrm>
              <a:custGeom>
                <a:avLst/>
                <a:gdLst/>
                <a:ahLst/>
                <a:cxnLst>
                  <a:cxn ang="0">
                    <a:pos x="32" y="23"/>
                  </a:cxn>
                  <a:cxn ang="0">
                    <a:pos x="16" y="48"/>
                  </a:cxn>
                  <a:cxn ang="0">
                    <a:pos x="0" y="24"/>
                  </a:cxn>
                  <a:cxn ang="0">
                    <a:pos x="17" y="0"/>
                  </a:cxn>
                  <a:cxn ang="0">
                    <a:pos x="32" y="23"/>
                  </a:cxn>
                  <a:cxn ang="0">
                    <a:pos x="7" y="24"/>
                  </a:cxn>
                  <a:cxn ang="0">
                    <a:pos x="16" y="43"/>
                  </a:cxn>
                  <a:cxn ang="0">
                    <a:pos x="26" y="24"/>
                  </a:cxn>
                  <a:cxn ang="0">
                    <a:pos x="16" y="5"/>
                  </a:cxn>
                  <a:cxn ang="0">
                    <a:pos x="7" y="24"/>
                  </a:cxn>
                </a:cxnLst>
                <a:rect l="0" t="0" r="r" b="b"/>
                <a:pathLst>
                  <a:path w="32" h="48">
                    <a:moveTo>
                      <a:pt x="32" y="23"/>
                    </a:moveTo>
                    <a:cubicBezTo>
                      <a:pt x="32" y="39"/>
                      <a:pt x="26" y="48"/>
                      <a:pt x="16" y="48"/>
                    </a:cubicBezTo>
                    <a:cubicBezTo>
                      <a:pt x="7" y="48"/>
                      <a:pt x="1" y="40"/>
                      <a:pt x="0" y="24"/>
                    </a:cubicBezTo>
                    <a:cubicBezTo>
                      <a:pt x="0" y="9"/>
                      <a:pt x="7" y="0"/>
                      <a:pt x="17" y="0"/>
                    </a:cubicBezTo>
                    <a:cubicBezTo>
                      <a:pt x="27" y="0"/>
                      <a:pt x="32" y="8"/>
                      <a:pt x="32" y="23"/>
                    </a:cubicBezTo>
                    <a:close/>
                    <a:moveTo>
                      <a:pt x="7" y="24"/>
                    </a:moveTo>
                    <a:cubicBezTo>
                      <a:pt x="7" y="36"/>
                      <a:pt x="11" y="43"/>
                      <a:pt x="16" y="43"/>
                    </a:cubicBezTo>
                    <a:cubicBezTo>
                      <a:pt x="23" y="43"/>
                      <a:pt x="26" y="35"/>
                      <a:pt x="26" y="24"/>
                    </a:cubicBezTo>
                    <a:cubicBezTo>
                      <a:pt x="26" y="12"/>
                      <a:pt x="23" y="4"/>
                      <a:pt x="16" y="5"/>
                    </a:cubicBezTo>
                    <a:cubicBezTo>
                      <a:pt x="11" y="5"/>
                      <a:pt x="7" y="11"/>
                      <a:pt x="7" y="2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24" name="Freeform 212"/>
              <p:cNvSpPr>
                <a:spLocks/>
              </p:cNvSpPr>
              <p:nvPr/>
            </p:nvSpPr>
            <p:spPr bwMode="auto">
              <a:xfrm>
                <a:off x="2232025" y="4460875"/>
                <a:ext cx="60325" cy="177800"/>
              </a:xfrm>
              <a:custGeom>
                <a:avLst/>
                <a:gdLst/>
                <a:ahLst/>
                <a:cxnLst>
                  <a:cxn ang="0">
                    <a:pos x="23" y="14"/>
                  </a:cxn>
                  <a:cxn ang="0">
                    <a:pos x="23" y="14"/>
                  </a:cxn>
                  <a:cxn ang="0">
                    <a:pos x="2" y="29"/>
                  </a:cxn>
                  <a:cxn ang="0">
                    <a:pos x="0" y="17"/>
                  </a:cxn>
                  <a:cxn ang="0">
                    <a:pos x="23" y="0"/>
                  </a:cxn>
                  <a:cxn ang="0">
                    <a:pos x="38" y="0"/>
                  </a:cxn>
                  <a:cxn ang="0">
                    <a:pos x="38" y="109"/>
                  </a:cxn>
                  <a:cxn ang="0">
                    <a:pos x="23" y="112"/>
                  </a:cxn>
                  <a:cxn ang="0">
                    <a:pos x="23" y="14"/>
                  </a:cxn>
                </a:cxnLst>
                <a:rect l="0" t="0" r="r" b="b"/>
                <a:pathLst>
                  <a:path w="38" h="112">
                    <a:moveTo>
                      <a:pt x="23" y="14"/>
                    </a:moveTo>
                    <a:lnTo>
                      <a:pt x="23" y="14"/>
                    </a:lnTo>
                    <a:lnTo>
                      <a:pt x="2" y="29"/>
                    </a:lnTo>
                    <a:lnTo>
                      <a:pt x="0" y="17"/>
                    </a:lnTo>
                    <a:lnTo>
                      <a:pt x="23" y="0"/>
                    </a:lnTo>
                    <a:lnTo>
                      <a:pt x="38" y="0"/>
                    </a:lnTo>
                    <a:lnTo>
                      <a:pt x="38" y="109"/>
                    </a:lnTo>
                    <a:lnTo>
                      <a:pt x="23" y="112"/>
                    </a:lnTo>
                    <a:lnTo>
                      <a:pt x="23" y="1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25" name="Freeform 213"/>
              <p:cNvSpPr>
                <a:spLocks noEditPoints="1"/>
              </p:cNvSpPr>
              <p:nvPr/>
            </p:nvSpPr>
            <p:spPr bwMode="auto">
              <a:xfrm>
                <a:off x="2351088" y="4427538"/>
                <a:ext cx="117475" cy="198438"/>
              </a:xfrm>
              <a:custGeom>
                <a:avLst/>
                <a:gdLst/>
                <a:ahLst/>
                <a:cxnLst>
                  <a:cxn ang="0">
                    <a:pos x="31" y="23"/>
                  </a:cxn>
                  <a:cxn ang="0">
                    <a:pos x="15" y="51"/>
                  </a:cxn>
                  <a:cxn ang="0">
                    <a:pos x="0" y="30"/>
                  </a:cxn>
                  <a:cxn ang="0">
                    <a:pos x="16" y="2"/>
                  </a:cxn>
                  <a:cxn ang="0">
                    <a:pos x="31" y="23"/>
                  </a:cxn>
                  <a:cxn ang="0">
                    <a:pos x="6" y="29"/>
                  </a:cxn>
                  <a:cxn ang="0">
                    <a:pos x="16" y="46"/>
                  </a:cxn>
                  <a:cxn ang="0">
                    <a:pos x="25" y="24"/>
                  </a:cxn>
                  <a:cxn ang="0">
                    <a:pos x="16" y="7"/>
                  </a:cxn>
                  <a:cxn ang="0">
                    <a:pos x="6" y="29"/>
                  </a:cxn>
                </a:cxnLst>
                <a:rect l="0" t="0" r="r" b="b"/>
                <a:pathLst>
                  <a:path w="31" h="53">
                    <a:moveTo>
                      <a:pt x="31" y="23"/>
                    </a:moveTo>
                    <a:cubicBezTo>
                      <a:pt x="31" y="39"/>
                      <a:pt x="25" y="49"/>
                      <a:pt x="15" y="51"/>
                    </a:cubicBezTo>
                    <a:cubicBezTo>
                      <a:pt x="6" y="53"/>
                      <a:pt x="0" y="45"/>
                      <a:pt x="0" y="30"/>
                    </a:cubicBezTo>
                    <a:cubicBezTo>
                      <a:pt x="0" y="14"/>
                      <a:pt x="7" y="4"/>
                      <a:pt x="16" y="2"/>
                    </a:cubicBezTo>
                    <a:cubicBezTo>
                      <a:pt x="26" y="0"/>
                      <a:pt x="31" y="8"/>
                      <a:pt x="31" y="23"/>
                    </a:cubicBezTo>
                    <a:close/>
                    <a:moveTo>
                      <a:pt x="6" y="29"/>
                    </a:moveTo>
                    <a:cubicBezTo>
                      <a:pt x="6" y="41"/>
                      <a:pt x="10" y="47"/>
                      <a:pt x="16" y="46"/>
                    </a:cubicBezTo>
                    <a:cubicBezTo>
                      <a:pt x="22" y="45"/>
                      <a:pt x="25" y="36"/>
                      <a:pt x="25" y="24"/>
                    </a:cubicBezTo>
                    <a:cubicBezTo>
                      <a:pt x="25" y="13"/>
                      <a:pt x="22" y="6"/>
                      <a:pt x="16" y="7"/>
                    </a:cubicBezTo>
                    <a:cubicBezTo>
                      <a:pt x="10" y="8"/>
                      <a:pt x="6" y="16"/>
                      <a:pt x="6" y="29"/>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26" name="Freeform 214"/>
              <p:cNvSpPr>
                <a:spLocks/>
              </p:cNvSpPr>
              <p:nvPr/>
            </p:nvSpPr>
            <p:spPr bwMode="auto">
              <a:xfrm>
                <a:off x="2506663" y="4400550"/>
                <a:ext cx="55563" cy="184150"/>
              </a:xfrm>
              <a:custGeom>
                <a:avLst/>
                <a:gdLst/>
                <a:ahLst/>
                <a:cxnLst>
                  <a:cxn ang="0">
                    <a:pos x="21" y="19"/>
                  </a:cxn>
                  <a:cxn ang="0">
                    <a:pos x="21" y="19"/>
                  </a:cxn>
                  <a:cxn ang="0">
                    <a:pos x="2" y="33"/>
                  </a:cxn>
                  <a:cxn ang="0">
                    <a:pos x="0" y="24"/>
                  </a:cxn>
                  <a:cxn ang="0">
                    <a:pos x="23" y="5"/>
                  </a:cxn>
                  <a:cxn ang="0">
                    <a:pos x="35" y="0"/>
                  </a:cxn>
                  <a:cxn ang="0">
                    <a:pos x="35" y="112"/>
                  </a:cxn>
                  <a:cxn ang="0">
                    <a:pos x="21" y="116"/>
                  </a:cxn>
                  <a:cxn ang="0">
                    <a:pos x="21" y="19"/>
                  </a:cxn>
                </a:cxnLst>
                <a:rect l="0" t="0" r="r" b="b"/>
                <a:pathLst>
                  <a:path w="35" h="116">
                    <a:moveTo>
                      <a:pt x="21" y="19"/>
                    </a:moveTo>
                    <a:lnTo>
                      <a:pt x="21" y="19"/>
                    </a:lnTo>
                    <a:lnTo>
                      <a:pt x="2" y="33"/>
                    </a:lnTo>
                    <a:lnTo>
                      <a:pt x="0" y="24"/>
                    </a:lnTo>
                    <a:lnTo>
                      <a:pt x="23" y="5"/>
                    </a:lnTo>
                    <a:lnTo>
                      <a:pt x="35" y="0"/>
                    </a:lnTo>
                    <a:lnTo>
                      <a:pt x="35" y="112"/>
                    </a:lnTo>
                    <a:lnTo>
                      <a:pt x="21" y="116"/>
                    </a:lnTo>
                    <a:lnTo>
                      <a:pt x="21" y="1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27" name="Freeform 215"/>
              <p:cNvSpPr>
                <a:spLocks noEditPoints="1"/>
              </p:cNvSpPr>
              <p:nvPr/>
            </p:nvSpPr>
            <p:spPr bwMode="auto">
              <a:xfrm>
                <a:off x="2622550" y="4348163"/>
                <a:ext cx="112713" cy="206375"/>
              </a:xfrm>
              <a:custGeom>
                <a:avLst/>
                <a:gdLst/>
                <a:ahLst/>
                <a:cxnLst>
                  <a:cxn ang="0">
                    <a:pos x="30" y="22"/>
                  </a:cxn>
                  <a:cxn ang="0">
                    <a:pos x="14" y="52"/>
                  </a:cxn>
                  <a:cxn ang="0">
                    <a:pos x="0" y="33"/>
                  </a:cxn>
                  <a:cxn ang="0">
                    <a:pos x="15" y="4"/>
                  </a:cxn>
                  <a:cxn ang="0">
                    <a:pos x="30" y="22"/>
                  </a:cxn>
                  <a:cxn ang="0">
                    <a:pos x="6" y="31"/>
                  </a:cxn>
                  <a:cxn ang="0">
                    <a:pos x="15" y="47"/>
                  </a:cxn>
                  <a:cxn ang="0">
                    <a:pos x="24" y="25"/>
                  </a:cxn>
                  <a:cxn ang="0">
                    <a:pos x="15" y="9"/>
                  </a:cxn>
                  <a:cxn ang="0">
                    <a:pos x="6" y="31"/>
                  </a:cxn>
                </a:cxnLst>
                <a:rect l="0" t="0" r="r" b="b"/>
                <a:pathLst>
                  <a:path w="30" h="55">
                    <a:moveTo>
                      <a:pt x="30" y="22"/>
                    </a:moveTo>
                    <a:cubicBezTo>
                      <a:pt x="30" y="38"/>
                      <a:pt x="24" y="49"/>
                      <a:pt x="14" y="52"/>
                    </a:cubicBezTo>
                    <a:cubicBezTo>
                      <a:pt x="6" y="55"/>
                      <a:pt x="0" y="49"/>
                      <a:pt x="0" y="33"/>
                    </a:cubicBezTo>
                    <a:cubicBezTo>
                      <a:pt x="0" y="18"/>
                      <a:pt x="6" y="7"/>
                      <a:pt x="15" y="4"/>
                    </a:cubicBezTo>
                    <a:cubicBezTo>
                      <a:pt x="24" y="0"/>
                      <a:pt x="30" y="7"/>
                      <a:pt x="30" y="22"/>
                    </a:cubicBezTo>
                    <a:close/>
                    <a:moveTo>
                      <a:pt x="6" y="31"/>
                    </a:moveTo>
                    <a:cubicBezTo>
                      <a:pt x="6" y="43"/>
                      <a:pt x="9" y="49"/>
                      <a:pt x="15" y="47"/>
                    </a:cubicBezTo>
                    <a:cubicBezTo>
                      <a:pt x="21" y="45"/>
                      <a:pt x="24" y="37"/>
                      <a:pt x="24" y="25"/>
                    </a:cubicBezTo>
                    <a:cubicBezTo>
                      <a:pt x="24" y="13"/>
                      <a:pt x="21" y="7"/>
                      <a:pt x="15" y="9"/>
                    </a:cubicBezTo>
                    <a:cubicBezTo>
                      <a:pt x="10" y="10"/>
                      <a:pt x="6" y="19"/>
                      <a:pt x="6" y="31"/>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28" name="Freeform 216"/>
              <p:cNvSpPr>
                <a:spLocks/>
              </p:cNvSpPr>
              <p:nvPr/>
            </p:nvSpPr>
            <p:spPr bwMode="auto">
              <a:xfrm>
                <a:off x="2768600" y="4310063"/>
                <a:ext cx="57150" cy="184150"/>
              </a:xfrm>
              <a:custGeom>
                <a:avLst/>
                <a:gdLst/>
                <a:ahLst/>
                <a:cxnLst>
                  <a:cxn ang="0">
                    <a:pos x="22" y="19"/>
                  </a:cxn>
                  <a:cxn ang="0">
                    <a:pos x="22" y="19"/>
                  </a:cxn>
                  <a:cxn ang="0">
                    <a:pos x="3" y="38"/>
                  </a:cxn>
                  <a:cxn ang="0">
                    <a:pos x="0" y="26"/>
                  </a:cxn>
                  <a:cxn ang="0">
                    <a:pos x="24" y="5"/>
                  </a:cxn>
                  <a:cxn ang="0">
                    <a:pos x="36" y="0"/>
                  </a:cxn>
                  <a:cxn ang="0">
                    <a:pos x="36" y="112"/>
                  </a:cxn>
                  <a:cxn ang="0">
                    <a:pos x="22" y="116"/>
                  </a:cxn>
                  <a:cxn ang="0">
                    <a:pos x="22" y="19"/>
                  </a:cxn>
                </a:cxnLst>
                <a:rect l="0" t="0" r="r" b="b"/>
                <a:pathLst>
                  <a:path w="36" h="116">
                    <a:moveTo>
                      <a:pt x="22" y="19"/>
                    </a:moveTo>
                    <a:lnTo>
                      <a:pt x="22" y="19"/>
                    </a:lnTo>
                    <a:lnTo>
                      <a:pt x="3" y="38"/>
                    </a:lnTo>
                    <a:lnTo>
                      <a:pt x="0" y="26"/>
                    </a:lnTo>
                    <a:lnTo>
                      <a:pt x="24" y="5"/>
                    </a:lnTo>
                    <a:lnTo>
                      <a:pt x="36" y="0"/>
                    </a:lnTo>
                    <a:lnTo>
                      <a:pt x="36" y="112"/>
                    </a:lnTo>
                    <a:lnTo>
                      <a:pt x="22" y="116"/>
                    </a:lnTo>
                    <a:lnTo>
                      <a:pt x="22" y="1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29" name="Freeform 217"/>
              <p:cNvSpPr>
                <a:spLocks noEditPoints="1"/>
              </p:cNvSpPr>
              <p:nvPr/>
            </p:nvSpPr>
            <p:spPr bwMode="auto">
              <a:xfrm>
                <a:off x="2881313" y="4243388"/>
                <a:ext cx="109538" cy="214313"/>
              </a:xfrm>
              <a:custGeom>
                <a:avLst/>
                <a:gdLst/>
                <a:ahLst/>
                <a:cxnLst>
                  <a:cxn ang="0">
                    <a:pos x="29" y="21"/>
                  </a:cxn>
                  <a:cxn ang="0">
                    <a:pos x="14" y="53"/>
                  </a:cxn>
                  <a:cxn ang="0">
                    <a:pos x="0" y="35"/>
                  </a:cxn>
                  <a:cxn ang="0">
                    <a:pos x="15" y="4"/>
                  </a:cxn>
                  <a:cxn ang="0">
                    <a:pos x="29" y="21"/>
                  </a:cxn>
                  <a:cxn ang="0">
                    <a:pos x="6" y="33"/>
                  </a:cxn>
                  <a:cxn ang="0">
                    <a:pos x="14" y="48"/>
                  </a:cxn>
                  <a:cxn ang="0">
                    <a:pos x="23" y="24"/>
                  </a:cxn>
                  <a:cxn ang="0">
                    <a:pos x="14" y="9"/>
                  </a:cxn>
                  <a:cxn ang="0">
                    <a:pos x="6" y="33"/>
                  </a:cxn>
                </a:cxnLst>
                <a:rect l="0" t="0" r="r" b="b"/>
                <a:pathLst>
                  <a:path w="29" h="57">
                    <a:moveTo>
                      <a:pt x="29" y="21"/>
                    </a:moveTo>
                    <a:cubicBezTo>
                      <a:pt x="29" y="37"/>
                      <a:pt x="23" y="48"/>
                      <a:pt x="14" y="53"/>
                    </a:cubicBezTo>
                    <a:cubicBezTo>
                      <a:pt x="6" y="57"/>
                      <a:pt x="0" y="51"/>
                      <a:pt x="0" y="35"/>
                    </a:cubicBezTo>
                    <a:cubicBezTo>
                      <a:pt x="0" y="20"/>
                      <a:pt x="6" y="8"/>
                      <a:pt x="15" y="4"/>
                    </a:cubicBezTo>
                    <a:cubicBezTo>
                      <a:pt x="24" y="0"/>
                      <a:pt x="29" y="6"/>
                      <a:pt x="29" y="21"/>
                    </a:cubicBezTo>
                    <a:close/>
                    <a:moveTo>
                      <a:pt x="6" y="33"/>
                    </a:moveTo>
                    <a:cubicBezTo>
                      <a:pt x="6" y="45"/>
                      <a:pt x="9" y="50"/>
                      <a:pt x="14" y="48"/>
                    </a:cubicBezTo>
                    <a:cubicBezTo>
                      <a:pt x="20" y="45"/>
                      <a:pt x="23" y="36"/>
                      <a:pt x="23" y="24"/>
                    </a:cubicBezTo>
                    <a:cubicBezTo>
                      <a:pt x="23" y="13"/>
                      <a:pt x="20" y="6"/>
                      <a:pt x="14" y="9"/>
                    </a:cubicBezTo>
                    <a:cubicBezTo>
                      <a:pt x="9" y="11"/>
                      <a:pt x="6" y="20"/>
                      <a:pt x="6" y="33"/>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30" name="Freeform 218"/>
              <p:cNvSpPr>
                <a:spLocks/>
              </p:cNvSpPr>
              <p:nvPr/>
            </p:nvSpPr>
            <p:spPr bwMode="auto">
              <a:xfrm>
                <a:off x="3024188" y="4194175"/>
                <a:ext cx="53975" cy="184150"/>
              </a:xfrm>
              <a:custGeom>
                <a:avLst/>
                <a:gdLst/>
                <a:ahLst/>
                <a:cxnLst>
                  <a:cxn ang="0">
                    <a:pos x="19" y="19"/>
                  </a:cxn>
                  <a:cxn ang="0">
                    <a:pos x="19" y="19"/>
                  </a:cxn>
                  <a:cxn ang="0">
                    <a:pos x="3" y="40"/>
                  </a:cxn>
                  <a:cxn ang="0">
                    <a:pos x="0" y="28"/>
                  </a:cxn>
                  <a:cxn ang="0">
                    <a:pos x="22" y="4"/>
                  </a:cxn>
                  <a:cxn ang="0">
                    <a:pos x="34" y="0"/>
                  </a:cxn>
                  <a:cxn ang="0">
                    <a:pos x="34" y="109"/>
                  </a:cxn>
                  <a:cxn ang="0">
                    <a:pos x="19" y="116"/>
                  </a:cxn>
                  <a:cxn ang="0">
                    <a:pos x="19" y="19"/>
                  </a:cxn>
                </a:cxnLst>
                <a:rect l="0" t="0" r="r" b="b"/>
                <a:pathLst>
                  <a:path w="34" h="116">
                    <a:moveTo>
                      <a:pt x="19" y="19"/>
                    </a:moveTo>
                    <a:lnTo>
                      <a:pt x="19" y="19"/>
                    </a:lnTo>
                    <a:lnTo>
                      <a:pt x="3" y="40"/>
                    </a:lnTo>
                    <a:lnTo>
                      <a:pt x="0" y="28"/>
                    </a:lnTo>
                    <a:lnTo>
                      <a:pt x="22" y="4"/>
                    </a:lnTo>
                    <a:lnTo>
                      <a:pt x="34" y="0"/>
                    </a:lnTo>
                    <a:lnTo>
                      <a:pt x="34" y="109"/>
                    </a:lnTo>
                    <a:lnTo>
                      <a:pt x="19" y="116"/>
                    </a:lnTo>
                    <a:lnTo>
                      <a:pt x="19" y="1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31" name="Freeform 219"/>
              <p:cNvSpPr>
                <a:spLocks noEditPoints="1"/>
              </p:cNvSpPr>
              <p:nvPr/>
            </p:nvSpPr>
            <p:spPr bwMode="auto">
              <a:xfrm>
                <a:off x="3130550" y="4111625"/>
                <a:ext cx="104775" cy="217488"/>
              </a:xfrm>
              <a:custGeom>
                <a:avLst/>
                <a:gdLst/>
                <a:ahLst/>
                <a:cxnLst>
                  <a:cxn ang="0">
                    <a:pos x="28" y="21"/>
                  </a:cxn>
                  <a:cxn ang="0">
                    <a:pos x="14" y="54"/>
                  </a:cxn>
                  <a:cxn ang="0">
                    <a:pos x="0" y="38"/>
                  </a:cxn>
                  <a:cxn ang="0">
                    <a:pos x="14" y="5"/>
                  </a:cxn>
                  <a:cxn ang="0">
                    <a:pos x="28" y="21"/>
                  </a:cxn>
                  <a:cxn ang="0">
                    <a:pos x="6" y="35"/>
                  </a:cxn>
                  <a:cxn ang="0">
                    <a:pos x="14" y="49"/>
                  </a:cxn>
                  <a:cxn ang="0">
                    <a:pos x="22" y="25"/>
                  </a:cxn>
                  <a:cxn ang="0">
                    <a:pos x="14" y="10"/>
                  </a:cxn>
                  <a:cxn ang="0">
                    <a:pos x="6" y="35"/>
                  </a:cxn>
                </a:cxnLst>
                <a:rect l="0" t="0" r="r" b="b"/>
                <a:pathLst>
                  <a:path w="28" h="58">
                    <a:moveTo>
                      <a:pt x="28" y="21"/>
                    </a:moveTo>
                    <a:cubicBezTo>
                      <a:pt x="28" y="37"/>
                      <a:pt x="23" y="49"/>
                      <a:pt x="14" y="54"/>
                    </a:cubicBezTo>
                    <a:cubicBezTo>
                      <a:pt x="6" y="58"/>
                      <a:pt x="0" y="53"/>
                      <a:pt x="0" y="38"/>
                    </a:cubicBezTo>
                    <a:cubicBezTo>
                      <a:pt x="0" y="22"/>
                      <a:pt x="6" y="10"/>
                      <a:pt x="14" y="5"/>
                    </a:cubicBezTo>
                    <a:cubicBezTo>
                      <a:pt x="23" y="0"/>
                      <a:pt x="28" y="6"/>
                      <a:pt x="28" y="21"/>
                    </a:cubicBezTo>
                    <a:close/>
                    <a:moveTo>
                      <a:pt x="6" y="35"/>
                    </a:moveTo>
                    <a:cubicBezTo>
                      <a:pt x="6" y="47"/>
                      <a:pt x="9" y="52"/>
                      <a:pt x="14" y="49"/>
                    </a:cubicBezTo>
                    <a:cubicBezTo>
                      <a:pt x="20" y="46"/>
                      <a:pt x="22" y="37"/>
                      <a:pt x="22" y="25"/>
                    </a:cubicBezTo>
                    <a:cubicBezTo>
                      <a:pt x="22" y="13"/>
                      <a:pt x="20" y="7"/>
                      <a:pt x="14" y="10"/>
                    </a:cubicBezTo>
                    <a:cubicBezTo>
                      <a:pt x="9" y="13"/>
                      <a:pt x="6" y="22"/>
                      <a:pt x="6" y="35"/>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32" name="Freeform 220"/>
              <p:cNvSpPr>
                <a:spLocks/>
              </p:cNvSpPr>
              <p:nvPr/>
            </p:nvSpPr>
            <p:spPr bwMode="auto">
              <a:xfrm>
                <a:off x="3265488" y="4054475"/>
                <a:ext cx="49213" cy="188913"/>
              </a:xfrm>
              <a:custGeom>
                <a:avLst/>
                <a:gdLst/>
                <a:ahLst/>
                <a:cxnLst>
                  <a:cxn ang="0">
                    <a:pos x="19" y="21"/>
                  </a:cxn>
                  <a:cxn ang="0">
                    <a:pos x="19" y="21"/>
                  </a:cxn>
                  <a:cxn ang="0">
                    <a:pos x="2" y="43"/>
                  </a:cxn>
                  <a:cxn ang="0">
                    <a:pos x="0" y="31"/>
                  </a:cxn>
                  <a:cxn ang="0">
                    <a:pos x="21" y="7"/>
                  </a:cxn>
                  <a:cxn ang="0">
                    <a:pos x="31" y="0"/>
                  </a:cxn>
                  <a:cxn ang="0">
                    <a:pos x="31" y="109"/>
                  </a:cxn>
                  <a:cxn ang="0">
                    <a:pos x="19" y="119"/>
                  </a:cxn>
                  <a:cxn ang="0">
                    <a:pos x="19" y="21"/>
                  </a:cxn>
                </a:cxnLst>
                <a:rect l="0" t="0" r="r" b="b"/>
                <a:pathLst>
                  <a:path w="31" h="119">
                    <a:moveTo>
                      <a:pt x="19" y="21"/>
                    </a:moveTo>
                    <a:lnTo>
                      <a:pt x="19" y="21"/>
                    </a:lnTo>
                    <a:lnTo>
                      <a:pt x="2" y="43"/>
                    </a:lnTo>
                    <a:lnTo>
                      <a:pt x="0" y="31"/>
                    </a:lnTo>
                    <a:lnTo>
                      <a:pt x="21" y="7"/>
                    </a:lnTo>
                    <a:lnTo>
                      <a:pt x="31" y="0"/>
                    </a:lnTo>
                    <a:lnTo>
                      <a:pt x="31" y="109"/>
                    </a:lnTo>
                    <a:lnTo>
                      <a:pt x="19" y="119"/>
                    </a:lnTo>
                    <a:lnTo>
                      <a:pt x="19" y="2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33" name="Freeform 221"/>
              <p:cNvSpPr>
                <a:spLocks noEditPoints="1"/>
              </p:cNvSpPr>
              <p:nvPr/>
            </p:nvSpPr>
            <p:spPr bwMode="auto">
              <a:xfrm>
                <a:off x="3367088" y="3960813"/>
                <a:ext cx="98425" cy="225425"/>
              </a:xfrm>
              <a:custGeom>
                <a:avLst/>
                <a:gdLst/>
                <a:ahLst/>
                <a:cxnLst>
                  <a:cxn ang="0">
                    <a:pos x="26" y="21"/>
                  </a:cxn>
                  <a:cxn ang="0">
                    <a:pos x="13" y="55"/>
                  </a:cxn>
                  <a:cxn ang="0">
                    <a:pos x="0" y="39"/>
                  </a:cxn>
                  <a:cxn ang="0">
                    <a:pos x="14" y="6"/>
                  </a:cxn>
                  <a:cxn ang="0">
                    <a:pos x="26" y="21"/>
                  </a:cxn>
                  <a:cxn ang="0">
                    <a:pos x="5" y="36"/>
                  </a:cxn>
                  <a:cxn ang="0">
                    <a:pos x="13" y="49"/>
                  </a:cxn>
                  <a:cxn ang="0">
                    <a:pos x="21" y="25"/>
                  </a:cxn>
                  <a:cxn ang="0">
                    <a:pos x="13" y="11"/>
                  </a:cxn>
                  <a:cxn ang="0">
                    <a:pos x="5" y="36"/>
                  </a:cxn>
                </a:cxnLst>
                <a:rect l="0" t="0" r="r" b="b"/>
                <a:pathLst>
                  <a:path w="26" h="60">
                    <a:moveTo>
                      <a:pt x="26" y="21"/>
                    </a:moveTo>
                    <a:cubicBezTo>
                      <a:pt x="26" y="37"/>
                      <a:pt x="21" y="49"/>
                      <a:pt x="13" y="55"/>
                    </a:cubicBezTo>
                    <a:cubicBezTo>
                      <a:pt x="5" y="60"/>
                      <a:pt x="0" y="55"/>
                      <a:pt x="0" y="39"/>
                    </a:cubicBezTo>
                    <a:cubicBezTo>
                      <a:pt x="0" y="24"/>
                      <a:pt x="6" y="11"/>
                      <a:pt x="14" y="6"/>
                    </a:cubicBezTo>
                    <a:cubicBezTo>
                      <a:pt x="22" y="0"/>
                      <a:pt x="26" y="6"/>
                      <a:pt x="26" y="21"/>
                    </a:cubicBezTo>
                    <a:close/>
                    <a:moveTo>
                      <a:pt x="5" y="36"/>
                    </a:moveTo>
                    <a:cubicBezTo>
                      <a:pt x="5" y="48"/>
                      <a:pt x="9" y="53"/>
                      <a:pt x="13" y="49"/>
                    </a:cubicBezTo>
                    <a:cubicBezTo>
                      <a:pt x="19" y="46"/>
                      <a:pt x="21" y="36"/>
                      <a:pt x="21" y="25"/>
                    </a:cubicBezTo>
                    <a:cubicBezTo>
                      <a:pt x="21" y="13"/>
                      <a:pt x="19" y="7"/>
                      <a:pt x="13" y="11"/>
                    </a:cubicBezTo>
                    <a:cubicBezTo>
                      <a:pt x="9" y="14"/>
                      <a:pt x="5" y="23"/>
                      <a:pt x="5" y="36"/>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34" name="Freeform 222"/>
              <p:cNvSpPr>
                <a:spLocks/>
              </p:cNvSpPr>
              <p:nvPr/>
            </p:nvSpPr>
            <p:spPr bwMode="auto">
              <a:xfrm>
                <a:off x="3498850" y="3892550"/>
                <a:ext cx="44450" cy="192088"/>
              </a:xfrm>
              <a:custGeom>
                <a:avLst/>
                <a:gdLst/>
                <a:ahLst/>
                <a:cxnLst>
                  <a:cxn ang="0">
                    <a:pos x="16" y="24"/>
                  </a:cxn>
                  <a:cxn ang="0">
                    <a:pos x="16" y="24"/>
                  </a:cxn>
                  <a:cxn ang="0">
                    <a:pos x="0" y="45"/>
                  </a:cxn>
                  <a:cxn ang="0">
                    <a:pos x="0" y="36"/>
                  </a:cxn>
                  <a:cxn ang="0">
                    <a:pos x="19" y="7"/>
                  </a:cxn>
                  <a:cxn ang="0">
                    <a:pos x="28" y="0"/>
                  </a:cxn>
                  <a:cxn ang="0">
                    <a:pos x="28" y="111"/>
                  </a:cxn>
                  <a:cxn ang="0">
                    <a:pos x="16" y="121"/>
                  </a:cxn>
                  <a:cxn ang="0">
                    <a:pos x="16" y="24"/>
                  </a:cxn>
                </a:cxnLst>
                <a:rect l="0" t="0" r="r" b="b"/>
                <a:pathLst>
                  <a:path w="28" h="121">
                    <a:moveTo>
                      <a:pt x="16" y="24"/>
                    </a:moveTo>
                    <a:lnTo>
                      <a:pt x="16" y="24"/>
                    </a:lnTo>
                    <a:lnTo>
                      <a:pt x="0" y="45"/>
                    </a:lnTo>
                    <a:lnTo>
                      <a:pt x="0" y="36"/>
                    </a:lnTo>
                    <a:lnTo>
                      <a:pt x="19" y="7"/>
                    </a:lnTo>
                    <a:lnTo>
                      <a:pt x="28" y="0"/>
                    </a:lnTo>
                    <a:lnTo>
                      <a:pt x="28" y="111"/>
                    </a:lnTo>
                    <a:lnTo>
                      <a:pt x="16" y="121"/>
                    </a:lnTo>
                    <a:lnTo>
                      <a:pt x="16" y="2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35" name="Freeform 223"/>
              <p:cNvSpPr>
                <a:spLocks noEditPoints="1"/>
              </p:cNvSpPr>
              <p:nvPr/>
            </p:nvSpPr>
            <p:spPr bwMode="auto">
              <a:xfrm>
                <a:off x="3592513" y="3790950"/>
                <a:ext cx="90488" cy="230188"/>
              </a:xfrm>
              <a:custGeom>
                <a:avLst/>
                <a:gdLst/>
                <a:ahLst/>
                <a:cxnLst>
                  <a:cxn ang="0">
                    <a:pos x="24" y="20"/>
                  </a:cxn>
                  <a:cxn ang="0">
                    <a:pos x="12" y="55"/>
                  </a:cxn>
                  <a:cxn ang="0">
                    <a:pos x="0" y="41"/>
                  </a:cxn>
                  <a:cxn ang="0">
                    <a:pos x="12" y="6"/>
                  </a:cxn>
                  <a:cxn ang="0">
                    <a:pos x="24" y="20"/>
                  </a:cxn>
                  <a:cxn ang="0">
                    <a:pos x="5" y="37"/>
                  </a:cxn>
                  <a:cxn ang="0">
                    <a:pos x="12" y="50"/>
                  </a:cxn>
                  <a:cxn ang="0">
                    <a:pos x="19" y="24"/>
                  </a:cxn>
                  <a:cxn ang="0">
                    <a:pos x="12" y="11"/>
                  </a:cxn>
                  <a:cxn ang="0">
                    <a:pos x="5" y="37"/>
                  </a:cxn>
                </a:cxnLst>
                <a:rect l="0" t="0" r="r" b="b"/>
                <a:pathLst>
                  <a:path w="24" h="61">
                    <a:moveTo>
                      <a:pt x="24" y="20"/>
                    </a:moveTo>
                    <a:cubicBezTo>
                      <a:pt x="24" y="36"/>
                      <a:pt x="20" y="48"/>
                      <a:pt x="12" y="55"/>
                    </a:cubicBezTo>
                    <a:cubicBezTo>
                      <a:pt x="5" y="61"/>
                      <a:pt x="0" y="56"/>
                      <a:pt x="0" y="41"/>
                    </a:cubicBezTo>
                    <a:cubicBezTo>
                      <a:pt x="0" y="25"/>
                      <a:pt x="5" y="12"/>
                      <a:pt x="12" y="6"/>
                    </a:cubicBezTo>
                    <a:cubicBezTo>
                      <a:pt x="20" y="0"/>
                      <a:pt x="24" y="5"/>
                      <a:pt x="24" y="20"/>
                    </a:cubicBezTo>
                    <a:close/>
                    <a:moveTo>
                      <a:pt x="5" y="37"/>
                    </a:moveTo>
                    <a:cubicBezTo>
                      <a:pt x="5" y="49"/>
                      <a:pt x="8" y="53"/>
                      <a:pt x="12" y="50"/>
                    </a:cubicBezTo>
                    <a:cubicBezTo>
                      <a:pt x="17" y="46"/>
                      <a:pt x="19" y="36"/>
                      <a:pt x="19" y="24"/>
                    </a:cubicBezTo>
                    <a:cubicBezTo>
                      <a:pt x="19" y="13"/>
                      <a:pt x="17" y="7"/>
                      <a:pt x="12" y="11"/>
                    </a:cubicBezTo>
                    <a:cubicBezTo>
                      <a:pt x="8" y="15"/>
                      <a:pt x="5" y="24"/>
                      <a:pt x="5" y="37"/>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36" name="Freeform 224"/>
              <p:cNvSpPr>
                <a:spLocks/>
              </p:cNvSpPr>
              <p:nvPr/>
            </p:nvSpPr>
            <p:spPr bwMode="auto">
              <a:xfrm>
                <a:off x="3713163" y="3711575"/>
                <a:ext cx="41275" cy="192088"/>
              </a:xfrm>
              <a:custGeom>
                <a:avLst/>
                <a:gdLst/>
                <a:ahLst/>
                <a:cxnLst>
                  <a:cxn ang="0">
                    <a:pos x="16" y="24"/>
                  </a:cxn>
                  <a:cxn ang="0">
                    <a:pos x="16" y="26"/>
                  </a:cxn>
                  <a:cxn ang="0">
                    <a:pos x="2" y="48"/>
                  </a:cxn>
                  <a:cxn ang="0">
                    <a:pos x="0" y="38"/>
                  </a:cxn>
                  <a:cxn ang="0">
                    <a:pos x="16" y="10"/>
                  </a:cxn>
                  <a:cxn ang="0">
                    <a:pos x="26" y="0"/>
                  </a:cxn>
                  <a:cxn ang="0">
                    <a:pos x="26" y="112"/>
                  </a:cxn>
                  <a:cxn ang="0">
                    <a:pos x="16" y="121"/>
                  </a:cxn>
                  <a:cxn ang="0">
                    <a:pos x="16" y="24"/>
                  </a:cxn>
                </a:cxnLst>
                <a:rect l="0" t="0" r="r" b="b"/>
                <a:pathLst>
                  <a:path w="26" h="121">
                    <a:moveTo>
                      <a:pt x="16" y="24"/>
                    </a:moveTo>
                    <a:lnTo>
                      <a:pt x="16" y="26"/>
                    </a:lnTo>
                    <a:lnTo>
                      <a:pt x="2" y="48"/>
                    </a:lnTo>
                    <a:lnTo>
                      <a:pt x="0" y="38"/>
                    </a:lnTo>
                    <a:lnTo>
                      <a:pt x="16" y="10"/>
                    </a:lnTo>
                    <a:lnTo>
                      <a:pt x="26" y="0"/>
                    </a:lnTo>
                    <a:lnTo>
                      <a:pt x="26" y="112"/>
                    </a:lnTo>
                    <a:lnTo>
                      <a:pt x="16" y="121"/>
                    </a:lnTo>
                    <a:lnTo>
                      <a:pt x="16" y="2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37" name="Freeform 225"/>
              <p:cNvSpPr>
                <a:spLocks noEditPoints="1"/>
              </p:cNvSpPr>
              <p:nvPr/>
            </p:nvSpPr>
            <p:spPr bwMode="auto">
              <a:xfrm>
                <a:off x="3798888" y="3595688"/>
                <a:ext cx="82550" cy="236538"/>
              </a:xfrm>
              <a:custGeom>
                <a:avLst/>
                <a:gdLst/>
                <a:ahLst/>
                <a:cxnLst>
                  <a:cxn ang="0">
                    <a:pos x="22" y="20"/>
                  </a:cxn>
                  <a:cxn ang="0">
                    <a:pos x="11" y="56"/>
                  </a:cxn>
                  <a:cxn ang="0">
                    <a:pos x="0" y="44"/>
                  </a:cxn>
                  <a:cxn ang="0">
                    <a:pos x="11" y="7"/>
                  </a:cxn>
                  <a:cxn ang="0">
                    <a:pos x="22" y="20"/>
                  </a:cxn>
                  <a:cxn ang="0">
                    <a:pos x="4" y="39"/>
                  </a:cxn>
                  <a:cxn ang="0">
                    <a:pos x="11" y="51"/>
                  </a:cxn>
                  <a:cxn ang="0">
                    <a:pos x="18" y="25"/>
                  </a:cxn>
                  <a:cxn ang="0">
                    <a:pos x="11" y="13"/>
                  </a:cxn>
                  <a:cxn ang="0">
                    <a:pos x="4" y="39"/>
                  </a:cxn>
                </a:cxnLst>
                <a:rect l="0" t="0" r="r" b="b"/>
                <a:pathLst>
                  <a:path w="22" h="63">
                    <a:moveTo>
                      <a:pt x="22" y="20"/>
                    </a:moveTo>
                    <a:cubicBezTo>
                      <a:pt x="22" y="36"/>
                      <a:pt x="18" y="49"/>
                      <a:pt x="11" y="56"/>
                    </a:cubicBezTo>
                    <a:cubicBezTo>
                      <a:pt x="4" y="63"/>
                      <a:pt x="0" y="59"/>
                      <a:pt x="0" y="44"/>
                    </a:cubicBezTo>
                    <a:cubicBezTo>
                      <a:pt x="0" y="28"/>
                      <a:pt x="5" y="14"/>
                      <a:pt x="11" y="7"/>
                    </a:cubicBezTo>
                    <a:cubicBezTo>
                      <a:pt x="18" y="0"/>
                      <a:pt x="22" y="5"/>
                      <a:pt x="22" y="20"/>
                    </a:cubicBezTo>
                    <a:close/>
                    <a:moveTo>
                      <a:pt x="4" y="39"/>
                    </a:moveTo>
                    <a:cubicBezTo>
                      <a:pt x="4" y="51"/>
                      <a:pt x="7" y="55"/>
                      <a:pt x="11" y="51"/>
                    </a:cubicBezTo>
                    <a:cubicBezTo>
                      <a:pt x="15" y="47"/>
                      <a:pt x="18" y="37"/>
                      <a:pt x="18" y="25"/>
                    </a:cubicBezTo>
                    <a:cubicBezTo>
                      <a:pt x="18" y="13"/>
                      <a:pt x="16" y="8"/>
                      <a:pt x="11" y="13"/>
                    </a:cubicBezTo>
                    <a:cubicBezTo>
                      <a:pt x="7" y="17"/>
                      <a:pt x="4" y="26"/>
                      <a:pt x="4" y="39"/>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38" name="Freeform 226"/>
              <p:cNvSpPr>
                <a:spLocks/>
              </p:cNvSpPr>
              <p:nvPr/>
            </p:nvSpPr>
            <p:spPr bwMode="auto">
              <a:xfrm>
                <a:off x="3908425" y="3511550"/>
                <a:ext cx="38100" cy="192088"/>
              </a:xfrm>
              <a:custGeom>
                <a:avLst/>
                <a:gdLst/>
                <a:ahLst/>
                <a:cxnLst>
                  <a:cxn ang="0">
                    <a:pos x="14" y="24"/>
                  </a:cxn>
                  <a:cxn ang="0">
                    <a:pos x="14" y="24"/>
                  </a:cxn>
                  <a:cxn ang="0">
                    <a:pos x="0" y="50"/>
                  </a:cxn>
                  <a:cxn ang="0">
                    <a:pos x="0" y="41"/>
                  </a:cxn>
                  <a:cxn ang="0">
                    <a:pos x="14" y="10"/>
                  </a:cxn>
                  <a:cxn ang="0">
                    <a:pos x="24" y="0"/>
                  </a:cxn>
                  <a:cxn ang="0">
                    <a:pos x="24" y="110"/>
                  </a:cxn>
                  <a:cxn ang="0">
                    <a:pos x="14" y="121"/>
                  </a:cxn>
                  <a:cxn ang="0">
                    <a:pos x="14" y="24"/>
                  </a:cxn>
                </a:cxnLst>
                <a:rect l="0" t="0" r="r" b="b"/>
                <a:pathLst>
                  <a:path w="24" h="121">
                    <a:moveTo>
                      <a:pt x="14" y="24"/>
                    </a:moveTo>
                    <a:lnTo>
                      <a:pt x="14" y="24"/>
                    </a:lnTo>
                    <a:lnTo>
                      <a:pt x="0" y="50"/>
                    </a:lnTo>
                    <a:lnTo>
                      <a:pt x="0" y="41"/>
                    </a:lnTo>
                    <a:lnTo>
                      <a:pt x="14" y="10"/>
                    </a:lnTo>
                    <a:lnTo>
                      <a:pt x="24" y="0"/>
                    </a:lnTo>
                    <a:lnTo>
                      <a:pt x="24" y="110"/>
                    </a:lnTo>
                    <a:lnTo>
                      <a:pt x="14" y="121"/>
                    </a:lnTo>
                    <a:lnTo>
                      <a:pt x="14" y="2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39" name="Freeform 227"/>
              <p:cNvSpPr>
                <a:spLocks noEditPoints="1"/>
              </p:cNvSpPr>
              <p:nvPr/>
            </p:nvSpPr>
            <p:spPr bwMode="auto">
              <a:xfrm>
                <a:off x="3983038" y="3379788"/>
                <a:ext cx="68263" cy="241300"/>
              </a:xfrm>
              <a:custGeom>
                <a:avLst/>
                <a:gdLst/>
                <a:ahLst/>
                <a:cxnLst>
                  <a:cxn ang="0">
                    <a:pos x="18" y="19"/>
                  </a:cxn>
                  <a:cxn ang="0">
                    <a:pos x="9" y="57"/>
                  </a:cxn>
                  <a:cxn ang="0">
                    <a:pos x="0" y="45"/>
                  </a:cxn>
                  <a:cxn ang="0">
                    <a:pos x="9" y="8"/>
                  </a:cxn>
                  <a:cxn ang="0">
                    <a:pos x="18" y="19"/>
                  </a:cxn>
                  <a:cxn ang="0">
                    <a:pos x="4" y="40"/>
                  </a:cxn>
                  <a:cxn ang="0">
                    <a:pos x="9" y="52"/>
                  </a:cxn>
                  <a:cxn ang="0">
                    <a:pos x="15" y="24"/>
                  </a:cxn>
                  <a:cxn ang="0">
                    <a:pos x="9" y="13"/>
                  </a:cxn>
                  <a:cxn ang="0">
                    <a:pos x="4" y="40"/>
                  </a:cxn>
                </a:cxnLst>
                <a:rect l="0" t="0" r="r" b="b"/>
                <a:pathLst>
                  <a:path w="18" h="64">
                    <a:moveTo>
                      <a:pt x="18" y="19"/>
                    </a:moveTo>
                    <a:cubicBezTo>
                      <a:pt x="18" y="35"/>
                      <a:pt x="15" y="48"/>
                      <a:pt x="9" y="57"/>
                    </a:cubicBezTo>
                    <a:cubicBezTo>
                      <a:pt x="4" y="64"/>
                      <a:pt x="0" y="61"/>
                      <a:pt x="0" y="45"/>
                    </a:cubicBezTo>
                    <a:cubicBezTo>
                      <a:pt x="0" y="30"/>
                      <a:pt x="4" y="15"/>
                      <a:pt x="9" y="8"/>
                    </a:cubicBezTo>
                    <a:cubicBezTo>
                      <a:pt x="15" y="0"/>
                      <a:pt x="18" y="4"/>
                      <a:pt x="18" y="19"/>
                    </a:cubicBezTo>
                    <a:close/>
                    <a:moveTo>
                      <a:pt x="4" y="40"/>
                    </a:moveTo>
                    <a:cubicBezTo>
                      <a:pt x="4" y="52"/>
                      <a:pt x="6" y="56"/>
                      <a:pt x="9" y="52"/>
                    </a:cubicBezTo>
                    <a:cubicBezTo>
                      <a:pt x="13" y="46"/>
                      <a:pt x="15" y="36"/>
                      <a:pt x="15" y="24"/>
                    </a:cubicBezTo>
                    <a:cubicBezTo>
                      <a:pt x="15" y="13"/>
                      <a:pt x="13" y="8"/>
                      <a:pt x="9" y="13"/>
                    </a:cubicBezTo>
                    <a:cubicBezTo>
                      <a:pt x="6" y="17"/>
                      <a:pt x="4" y="28"/>
                      <a:pt x="4" y="40"/>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40" name="Freeform 228"/>
              <p:cNvSpPr>
                <a:spLocks/>
              </p:cNvSpPr>
              <p:nvPr/>
            </p:nvSpPr>
            <p:spPr bwMode="auto">
              <a:xfrm>
                <a:off x="4070350" y="3278188"/>
                <a:ext cx="30163" cy="200025"/>
              </a:xfrm>
              <a:custGeom>
                <a:avLst/>
                <a:gdLst/>
                <a:ahLst/>
                <a:cxnLst>
                  <a:cxn ang="0">
                    <a:pos x="12" y="29"/>
                  </a:cxn>
                  <a:cxn ang="0">
                    <a:pos x="12" y="29"/>
                  </a:cxn>
                  <a:cxn ang="0">
                    <a:pos x="2" y="55"/>
                  </a:cxn>
                  <a:cxn ang="0">
                    <a:pos x="0" y="48"/>
                  </a:cxn>
                  <a:cxn ang="0">
                    <a:pos x="12" y="12"/>
                  </a:cxn>
                  <a:cxn ang="0">
                    <a:pos x="19" y="0"/>
                  </a:cxn>
                  <a:cxn ang="0">
                    <a:pos x="19" y="112"/>
                  </a:cxn>
                  <a:cxn ang="0">
                    <a:pos x="12" y="126"/>
                  </a:cxn>
                  <a:cxn ang="0">
                    <a:pos x="12" y="29"/>
                  </a:cxn>
                </a:cxnLst>
                <a:rect l="0" t="0" r="r" b="b"/>
                <a:pathLst>
                  <a:path w="19" h="126">
                    <a:moveTo>
                      <a:pt x="12" y="29"/>
                    </a:moveTo>
                    <a:lnTo>
                      <a:pt x="12" y="29"/>
                    </a:lnTo>
                    <a:lnTo>
                      <a:pt x="2" y="55"/>
                    </a:lnTo>
                    <a:lnTo>
                      <a:pt x="0" y="48"/>
                    </a:lnTo>
                    <a:lnTo>
                      <a:pt x="12" y="12"/>
                    </a:lnTo>
                    <a:lnTo>
                      <a:pt x="19" y="0"/>
                    </a:lnTo>
                    <a:lnTo>
                      <a:pt x="19" y="112"/>
                    </a:lnTo>
                    <a:lnTo>
                      <a:pt x="12" y="126"/>
                    </a:lnTo>
                    <a:lnTo>
                      <a:pt x="12" y="2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41" name="Freeform 229"/>
              <p:cNvSpPr>
                <a:spLocks noEditPoints="1"/>
              </p:cNvSpPr>
              <p:nvPr/>
            </p:nvSpPr>
            <p:spPr bwMode="auto">
              <a:xfrm>
                <a:off x="4130675" y="3128963"/>
                <a:ext cx="36513" cy="250825"/>
              </a:xfrm>
              <a:custGeom>
                <a:avLst/>
                <a:gdLst/>
                <a:ahLst/>
                <a:cxnLst>
                  <a:cxn ang="0">
                    <a:pos x="10" y="19"/>
                  </a:cxn>
                  <a:cxn ang="0">
                    <a:pos x="5" y="59"/>
                  </a:cxn>
                  <a:cxn ang="0">
                    <a:pos x="0" y="49"/>
                  </a:cxn>
                  <a:cxn ang="0">
                    <a:pos x="5" y="10"/>
                  </a:cxn>
                  <a:cxn ang="0">
                    <a:pos x="10" y="19"/>
                  </a:cxn>
                  <a:cxn ang="0">
                    <a:pos x="2" y="43"/>
                  </a:cxn>
                  <a:cxn ang="0">
                    <a:pos x="5" y="54"/>
                  </a:cxn>
                  <a:cxn ang="0">
                    <a:pos x="8" y="25"/>
                  </a:cxn>
                  <a:cxn ang="0">
                    <a:pos x="5" y="15"/>
                  </a:cxn>
                  <a:cxn ang="0">
                    <a:pos x="2" y="43"/>
                  </a:cxn>
                </a:cxnLst>
                <a:rect l="0" t="0" r="r" b="b"/>
                <a:pathLst>
                  <a:path w="10" h="67">
                    <a:moveTo>
                      <a:pt x="10" y="19"/>
                    </a:moveTo>
                    <a:cubicBezTo>
                      <a:pt x="10" y="35"/>
                      <a:pt x="8" y="49"/>
                      <a:pt x="5" y="59"/>
                    </a:cubicBezTo>
                    <a:cubicBezTo>
                      <a:pt x="2" y="67"/>
                      <a:pt x="0" y="65"/>
                      <a:pt x="0" y="49"/>
                    </a:cubicBezTo>
                    <a:cubicBezTo>
                      <a:pt x="0" y="34"/>
                      <a:pt x="2" y="19"/>
                      <a:pt x="5" y="10"/>
                    </a:cubicBezTo>
                    <a:cubicBezTo>
                      <a:pt x="8" y="0"/>
                      <a:pt x="10" y="4"/>
                      <a:pt x="10" y="19"/>
                    </a:cubicBezTo>
                    <a:close/>
                    <a:moveTo>
                      <a:pt x="2" y="43"/>
                    </a:moveTo>
                    <a:cubicBezTo>
                      <a:pt x="2" y="56"/>
                      <a:pt x="3" y="59"/>
                      <a:pt x="5" y="54"/>
                    </a:cubicBezTo>
                    <a:cubicBezTo>
                      <a:pt x="7" y="47"/>
                      <a:pt x="8" y="37"/>
                      <a:pt x="8" y="25"/>
                    </a:cubicBezTo>
                    <a:cubicBezTo>
                      <a:pt x="8" y="13"/>
                      <a:pt x="7" y="9"/>
                      <a:pt x="5" y="15"/>
                    </a:cubicBezTo>
                    <a:cubicBezTo>
                      <a:pt x="3" y="20"/>
                      <a:pt x="2" y="31"/>
                      <a:pt x="2" y="43"/>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42" name="Freeform 230"/>
              <p:cNvSpPr>
                <a:spLocks/>
              </p:cNvSpPr>
              <p:nvPr/>
            </p:nvSpPr>
            <p:spPr bwMode="auto">
              <a:xfrm>
                <a:off x="4175125" y="3014663"/>
                <a:ext cx="7938" cy="200025"/>
              </a:xfrm>
              <a:custGeom>
                <a:avLst/>
                <a:gdLst/>
                <a:ahLst/>
                <a:cxnLst>
                  <a:cxn ang="0">
                    <a:pos x="3" y="29"/>
                  </a:cxn>
                  <a:cxn ang="0">
                    <a:pos x="3" y="31"/>
                  </a:cxn>
                  <a:cxn ang="0">
                    <a:pos x="0" y="60"/>
                  </a:cxn>
                  <a:cxn ang="0">
                    <a:pos x="0" y="50"/>
                  </a:cxn>
                  <a:cxn ang="0">
                    <a:pos x="3" y="15"/>
                  </a:cxn>
                  <a:cxn ang="0">
                    <a:pos x="5" y="0"/>
                  </a:cxn>
                  <a:cxn ang="0">
                    <a:pos x="5" y="112"/>
                  </a:cxn>
                  <a:cxn ang="0">
                    <a:pos x="3" y="126"/>
                  </a:cxn>
                  <a:cxn ang="0">
                    <a:pos x="3" y="29"/>
                  </a:cxn>
                </a:cxnLst>
                <a:rect l="0" t="0" r="r" b="b"/>
                <a:pathLst>
                  <a:path w="5" h="126">
                    <a:moveTo>
                      <a:pt x="3" y="29"/>
                    </a:moveTo>
                    <a:lnTo>
                      <a:pt x="3" y="31"/>
                    </a:lnTo>
                    <a:lnTo>
                      <a:pt x="0" y="60"/>
                    </a:lnTo>
                    <a:lnTo>
                      <a:pt x="0" y="50"/>
                    </a:lnTo>
                    <a:lnTo>
                      <a:pt x="3" y="15"/>
                    </a:lnTo>
                    <a:lnTo>
                      <a:pt x="5" y="0"/>
                    </a:lnTo>
                    <a:lnTo>
                      <a:pt x="5" y="112"/>
                    </a:lnTo>
                    <a:lnTo>
                      <a:pt x="3" y="126"/>
                    </a:lnTo>
                    <a:lnTo>
                      <a:pt x="3" y="2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43" name="Freeform 231"/>
              <p:cNvSpPr>
                <a:spLocks noEditPoints="1"/>
              </p:cNvSpPr>
              <p:nvPr/>
            </p:nvSpPr>
            <p:spPr bwMode="auto">
              <a:xfrm>
                <a:off x="4149725" y="2857500"/>
                <a:ext cx="36513" cy="252413"/>
              </a:xfrm>
              <a:custGeom>
                <a:avLst/>
                <a:gdLst/>
                <a:ahLst/>
                <a:cxnLst>
                  <a:cxn ang="0">
                    <a:pos x="5" y="9"/>
                  </a:cxn>
                  <a:cxn ang="0">
                    <a:pos x="10" y="49"/>
                  </a:cxn>
                  <a:cxn ang="0">
                    <a:pos x="5" y="58"/>
                  </a:cxn>
                  <a:cxn ang="0">
                    <a:pos x="0" y="18"/>
                  </a:cxn>
                  <a:cxn ang="0">
                    <a:pos x="5" y="9"/>
                  </a:cxn>
                  <a:cxn ang="0">
                    <a:pos x="5" y="14"/>
                  </a:cxn>
                  <a:cxn ang="0">
                    <a:pos x="2" y="24"/>
                  </a:cxn>
                  <a:cxn ang="0">
                    <a:pos x="5" y="53"/>
                  </a:cxn>
                  <a:cxn ang="0">
                    <a:pos x="8" y="43"/>
                  </a:cxn>
                  <a:cxn ang="0">
                    <a:pos x="5" y="14"/>
                  </a:cxn>
                </a:cxnLst>
                <a:rect l="0" t="0" r="r" b="b"/>
                <a:pathLst>
                  <a:path w="10" h="67">
                    <a:moveTo>
                      <a:pt x="5" y="9"/>
                    </a:moveTo>
                    <a:cubicBezTo>
                      <a:pt x="7" y="18"/>
                      <a:pt x="10" y="33"/>
                      <a:pt x="10" y="49"/>
                    </a:cubicBezTo>
                    <a:cubicBezTo>
                      <a:pt x="9" y="64"/>
                      <a:pt x="8" y="67"/>
                      <a:pt x="5" y="58"/>
                    </a:cubicBezTo>
                    <a:cubicBezTo>
                      <a:pt x="2" y="48"/>
                      <a:pt x="0" y="34"/>
                      <a:pt x="0" y="18"/>
                    </a:cubicBezTo>
                    <a:cubicBezTo>
                      <a:pt x="0" y="3"/>
                      <a:pt x="2" y="0"/>
                      <a:pt x="5" y="9"/>
                    </a:cubicBezTo>
                    <a:close/>
                    <a:moveTo>
                      <a:pt x="5" y="14"/>
                    </a:moveTo>
                    <a:cubicBezTo>
                      <a:pt x="3" y="8"/>
                      <a:pt x="2" y="13"/>
                      <a:pt x="2" y="24"/>
                    </a:cubicBezTo>
                    <a:cubicBezTo>
                      <a:pt x="2" y="36"/>
                      <a:pt x="3" y="47"/>
                      <a:pt x="5" y="53"/>
                    </a:cubicBezTo>
                    <a:cubicBezTo>
                      <a:pt x="6" y="59"/>
                      <a:pt x="8" y="55"/>
                      <a:pt x="8" y="43"/>
                    </a:cubicBezTo>
                    <a:cubicBezTo>
                      <a:pt x="8" y="30"/>
                      <a:pt x="6" y="20"/>
                      <a:pt x="5" y="14"/>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44" name="Freeform 232"/>
              <p:cNvSpPr>
                <a:spLocks/>
              </p:cNvSpPr>
              <p:nvPr/>
            </p:nvSpPr>
            <p:spPr bwMode="auto">
              <a:xfrm>
                <a:off x="4081463" y="2767013"/>
                <a:ext cx="41275" cy="192088"/>
              </a:xfrm>
              <a:custGeom>
                <a:avLst/>
                <a:gdLst/>
                <a:ahLst/>
                <a:cxnLst>
                  <a:cxn ang="0">
                    <a:pos x="12" y="121"/>
                  </a:cxn>
                  <a:cxn ang="0">
                    <a:pos x="0" y="111"/>
                  </a:cxn>
                  <a:cxn ang="0">
                    <a:pos x="0" y="0"/>
                  </a:cxn>
                  <a:cxn ang="0">
                    <a:pos x="9" y="9"/>
                  </a:cxn>
                  <a:cxn ang="0">
                    <a:pos x="26" y="38"/>
                  </a:cxn>
                  <a:cxn ang="0">
                    <a:pos x="26" y="47"/>
                  </a:cxn>
                  <a:cxn ang="0">
                    <a:pos x="12" y="24"/>
                  </a:cxn>
                  <a:cxn ang="0">
                    <a:pos x="12" y="24"/>
                  </a:cxn>
                  <a:cxn ang="0">
                    <a:pos x="12" y="121"/>
                  </a:cxn>
                </a:cxnLst>
                <a:rect l="0" t="0" r="r" b="b"/>
                <a:pathLst>
                  <a:path w="26" h="121">
                    <a:moveTo>
                      <a:pt x="12" y="121"/>
                    </a:moveTo>
                    <a:lnTo>
                      <a:pt x="0" y="111"/>
                    </a:lnTo>
                    <a:lnTo>
                      <a:pt x="0" y="0"/>
                    </a:lnTo>
                    <a:lnTo>
                      <a:pt x="9" y="9"/>
                    </a:lnTo>
                    <a:lnTo>
                      <a:pt x="26" y="38"/>
                    </a:lnTo>
                    <a:lnTo>
                      <a:pt x="26" y="47"/>
                    </a:lnTo>
                    <a:lnTo>
                      <a:pt x="12" y="24"/>
                    </a:lnTo>
                    <a:lnTo>
                      <a:pt x="12" y="24"/>
                    </a:lnTo>
                    <a:lnTo>
                      <a:pt x="12" y="12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45" name="Freeform 233"/>
              <p:cNvSpPr>
                <a:spLocks noEditPoints="1"/>
              </p:cNvSpPr>
              <p:nvPr/>
            </p:nvSpPr>
            <p:spPr bwMode="auto">
              <a:xfrm>
                <a:off x="3924300" y="2692400"/>
                <a:ext cx="107950" cy="206375"/>
              </a:xfrm>
              <a:custGeom>
                <a:avLst/>
                <a:gdLst/>
                <a:ahLst/>
                <a:cxnLst>
                  <a:cxn ang="0">
                    <a:pos x="14" y="3"/>
                  </a:cxn>
                  <a:cxn ang="0">
                    <a:pos x="29" y="33"/>
                  </a:cxn>
                  <a:cxn ang="0">
                    <a:pos x="15" y="52"/>
                  </a:cxn>
                  <a:cxn ang="0">
                    <a:pos x="0" y="21"/>
                  </a:cxn>
                  <a:cxn ang="0">
                    <a:pos x="14" y="3"/>
                  </a:cxn>
                  <a:cxn ang="0">
                    <a:pos x="14" y="8"/>
                  </a:cxn>
                  <a:cxn ang="0">
                    <a:pos x="5" y="24"/>
                  </a:cxn>
                  <a:cxn ang="0">
                    <a:pos x="14" y="47"/>
                  </a:cxn>
                  <a:cxn ang="0">
                    <a:pos x="23" y="31"/>
                  </a:cxn>
                  <a:cxn ang="0">
                    <a:pos x="14" y="8"/>
                  </a:cxn>
                </a:cxnLst>
                <a:rect l="0" t="0" r="r" b="b"/>
                <a:pathLst>
                  <a:path w="29" h="55">
                    <a:moveTo>
                      <a:pt x="14" y="3"/>
                    </a:moveTo>
                    <a:cubicBezTo>
                      <a:pt x="23" y="7"/>
                      <a:pt x="29" y="18"/>
                      <a:pt x="29" y="33"/>
                    </a:cubicBezTo>
                    <a:cubicBezTo>
                      <a:pt x="29" y="49"/>
                      <a:pt x="23" y="55"/>
                      <a:pt x="15" y="52"/>
                    </a:cubicBezTo>
                    <a:cubicBezTo>
                      <a:pt x="5" y="48"/>
                      <a:pt x="0" y="37"/>
                      <a:pt x="0" y="21"/>
                    </a:cubicBezTo>
                    <a:cubicBezTo>
                      <a:pt x="0" y="6"/>
                      <a:pt x="5" y="0"/>
                      <a:pt x="14" y="3"/>
                    </a:cubicBezTo>
                    <a:close/>
                    <a:moveTo>
                      <a:pt x="14" y="8"/>
                    </a:moveTo>
                    <a:cubicBezTo>
                      <a:pt x="8" y="6"/>
                      <a:pt x="5" y="12"/>
                      <a:pt x="5" y="24"/>
                    </a:cubicBezTo>
                    <a:cubicBezTo>
                      <a:pt x="5" y="36"/>
                      <a:pt x="8" y="44"/>
                      <a:pt x="14" y="47"/>
                    </a:cubicBezTo>
                    <a:cubicBezTo>
                      <a:pt x="20" y="49"/>
                      <a:pt x="23" y="43"/>
                      <a:pt x="23" y="31"/>
                    </a:cubicBezTo>
                    <a:cubicBezTo>
                      <a:pt x="23" y="18"/>
                      <a:pt x="19" y="10"/>
                      <a:pt x="14" y="8"/>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46" name="Freeform 234"/>
              <p:cNvSpPr>
                <a:spLocks/>
              </p:cNvSpPr>
              <p:nvPr/>
            </p:nvSpPr>
            <p:spPr bwMode="auto">
              <a:xfrm>
                <a:off x="3825875" y="2673350"/>
                <a:ext cx="55563" cy="176213"/>
              </a:xfrm>
              <a:custGeom>
                <a:avLst/>
                <a:gdLst/>
                <a:ahLst/>
                <a:cxnLst>
                  <a:cxn ang="0">
                    <a:pos x="14" y="111"/>
                  </a:cxn>
                  <a:cxn ang="0">
                    <a:pos x="0" y="111"/>
                  </a:cxn>
                  <a:cxn ang="0">
                    <a:pos x="0" y="0"/>
                  </a:cxn>
                  <a:cxn ang="0">
                    <a:pos x="12" y="0"/>
                  </a:cxn>
                  <a:cxn ang="0">
                    <a:pos x="35" y="16"/>
                  </a:cxn>
                  <a:cxn ang="0">
                    <a:pos x="33" y="28"/>
                  </a:cxn>
                  <a:cxn ang="0">
                    <a:pos x="14" y="14"/>
                  </a:cxn>
                  <a:cxn ang="0">
                    <a:pos x="14" y="14"/>
                  </a:cxn>
                  <a:cxn ang="0">
                    <a:pos x="14" y="111"/>
                  </a:cxn>
                </a:cxnLst>
                <a:rect l="0" t="0" r="r" b="b"/>
                <a:pathLst>
                  <a:path w="35" h="111">
                    <a:moveTo>
                      <a:pt x="14" y="111"/>
                    </a:moveTo>
                    <a:lnTo>
                      <a:pt x="0" y="111"/>
                    </a:lnTo>
                    <a:lnTo>
                      <a:pt x="0" y="0"/>
                    </a:lnTo>
                    <a:lnTo>
                      <a:pt x="12" y="0"/>
                    </a:lnTo>
                    <a:lnTo>
                      <a:pt x="35" y="16"/>
                    </a:lnTo>
                    <a:lnTo>
                      <a:pt x="33" y="28"/>
                    </a:lnTo>
                    <a:lnTo>
                      <a:pt x="14" y="14"/>
                    </a:lnTo>
                    <a:lnTo>
                      <a:pt x="14" y="14"/>
                    </a:lnTo>
                    <a:lnTo>
                      <a:pt x="14" y="11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47" name="Freeform 235"/>
              <p:cNvSpPr>
                <a:spLocks noEditPoints="1"/>
              </p:cNvSpPr>
              <p:nvPr/>
            </p:nvSpPr>
            <p:spPr bwMode="auto">
              <a:xfrm>
                <a:off x="3644900" y="2665413"/>
                <a:ext cx="120650" cy="184150"/>
              </a:xfrm>
              <a:custGeom>
                <a:avLst/>
                <a:gdLst/>
                <a:ahLst/>
                <a:cxnLst>
                  <a:cxn ang="0">
                    <a:pos x="15" y="0"/>
                  </a:cxn>
                  <a:cxn ang="0">
                    <a:pos x="32" y="24"/>
                  </a:cxn>
                  <a:cxn ang="0">
                    <a:pos x="16" y="48"/>
                  </a:cxn>
                  <a:cxn ang="0">
                    <a:pos x="0" y="24"/>
                  </a:cxn>
                  <a:cxn ang="0">
                    <a:pos x="15" y="0"/>
                  </a:cxn>
                  <a:cxn ang="0">
                    <a:pos x="16" y="5"/>
                  </a:cxn>
                  <a:cxn ang="0">
                    <a:pos x="6" y="24"/>
                  </a:cxn>
                  <a:cxn ang="0">
                    <a:pos x="16" y="43"/>
                  </a:cxn>
                  <a:cxn ang="0">
                    <a:pos x="25" y="24"/>
                  </a:cxn>
                  <a:cxn ang="0">
                    <a:pos x="16" y="5"/>
                  </a:cxn>
                </a:cxnLst>
                <a:rect l="0" t="0" r="r" b="b"/>
                <a:pathLst>
                  <a:path w="32" h="49">
                    <a:moveTo>
                      <a:pt x="15" y="0"/>
                    </a:moveTo>
                    <a:cubicBezTo>
                      <a:pt x="25" y="0"/>
                      <a:pt x="32" y="8"/>
                      <a:pt x="32" y="24"/>
                    </a:cubicBezTo>
                    <a:cubicBezTo>
                      <a:pt x="31" y="39"/>
                      <a:pt x="25" y="48"/>
                      <a:pt x="16" y="48"/>
                    </a:cubicBezTo>
                    <a:cubicBezTo>
                      <a:pt x="6" y="49"/>
                      <a:pt x="0" y="40"/>
                      <a:pt x="0" y="24"/>
                    </a:cubicBezTo>
                    <a:cubicBezTo>
                      <a:pt x="0" y="9"/>
                      <a:pt x="5" y="0"/>
                      <a:pt x="15" y="0"/>
                    </a:cubicBezTo>
                    <a:close/>
                    <a:moveTo>
                      <a:pt x="16" y="5"/>
                    </a:moveTo>
                    <a:cubicBezTo>
                      <a:pt x="9" y="5"/>
                      <a:pt x="6" y="13"/>
                      <a:pt x="6" y="24"/>
                    </a:cubicBezTo>
                    <a:cubicBezTo>
                      <a:pt x="6" y="36"/>
                      <a:pt x="9" y="44"/>
                      <a:pt x="16" y="43"/>
                    </a:cubicBezTo>
                    <a:cubicBezTo>
                      <a:pt x="21" y="43"/>
                      <a:pt x="25" y="36"/>
                      <a:pt x="25" y="24"/>
                    </a:cubicBezTo>
                    <a:cubicBezTo>
                      <a:pt x="25" y="11"/>
                      <a:pt x="21" y="5"/>
                      <a:pt x="16" y="5"/>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48" name="Freeform 236"/>
              <p:cNvSpPr>
                <a:spLocks/>
              </p:cNvSpPr>
              <p:nvPr/>
            </p:nvSpPr>
            <p:spPr bwMode="auto">
              <a:xfrm>
                <a:off x="3548063" y="2679700"/>
                <a:ext cx="60325" cy="180975"/>
              </a:xfrm>
              <a:custGeom>
                <a:avLst/>
                <a:gdLst/>
                <a:ahLst/>
                <a:cxnLst>
                  <a:cxn ang="0">
                    <a:pos x="14" y="112"/>
                  </a:cxn>
                  <a:cxn ang="0">
                    <a:pos x="0" y="114"/>
                  </a:cxn>
                  <a:cxn ang="0">
                    <a:pos x="0" y="3"/>
                  </a:cxn>
                  <a:cxn ang="0">
                    <a:pos x="14" y="0"/>
                  </a:cxn>
                  <a:cxn ang="0">
                    <a:pos x="38" y="10"/>
                  </a:cxn>
                  <a:cxn ang="0">
                    <a:pos x="35" y="22"/>
                  </a:cxn>
                  <a:cxn ang="0">
                    <a:pos x="14" y="15"/>
                  </a:cxn>
                  <a:cxn ang="0">
                    <a:pos x="14" y="15"/>
                  </a:cxn>
                  <a:cxn ang="0">
                    <a:pos x="14" y="112"/>
                  </a:cxn>
                </a:cxnLst>
                <a:rect l="0" t="0" r="r" b="b"/>
                <a:pathLst>
                  <a:path w="38" h="114">
                    <a:moveTo>
                      <a:pt x="14" y="112"/>
                    </a:moveTo>
                    <a:lnTo>
                      <a:pt x="0" y="114"/>
                    </a:lnTo>
                    <a:lnTo>
                      <a:pt x="0" y="3"/>
                    </a:lnTo>
                    <a:lnTo>
                      <a:pt x="14" y="0"/>
                    </a:lnTo>
                    <a:lnTo>
                      <a:pt x="38" y="10"/>
                    </a:lnTo>
                    <a:lnTo>
                      <a:pt x="35" y="22"/>
                    </a:lnTo>
                    <a:lnTo>
                      <a:pt x="14" y="15"/>
                    </a:lnTo>
                    <a:lnTo>
                      <a:pt x="14" y="15"/>
                    </a:lnTo>
                    <a:lnTo>
                      <a:pt x="14" y="112"/>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49" name="Freeform 237"/>
              <p:cNvSpPr>
                <a:spLocks noEditPoints="1"/>
              </p:cNvSpPr>
              <p:nvPr/>
            </p:nvSpPr>
            <p:spPr bwMode="auto">
              <a:xfrm>
                <a:off x="3370263" y="2695575"/>
                <a:ext cx="117475" cy="200025"/>
              </a:xfrm>
              <a:custGeom>
                <a:avLst/>
                <a:gdLst/>
                <a:ahLst/>
                <a:cxnLst>
                  <a:cxn ang="0">
                    <a:pos x="15" y="3"/>
                  </a:cxn>
                  <a:cxn ang="0">
                    <a:pos x="31" y="23"/>
                  </a:cxn>
                  <a:cxn ang="0">
                    <a:pos x="16" y="51"/>
                  </a:cxn>
                  <a:cxn ang="0">
                    <a:pos x="0" y="30"/>
                  </a:cxn>
                  <a:cxn ang="0">
                    <a:pos x="15" y="3"/>
                  </a:cxn>
                  <a:cxn ang="0">
                    <a:pos x="16" y="7"/>
                  </a:cxn>
                  <a:cxn ang="0">
                    <a:pos x="6" y="29"/>
                  </a:cxn>
                  <a:cxn ang="0">
                    <a:pos x="16" y="46"/>
                  </a:cxn>
                  <a:cxn ang="0">
                    <a:pos x="25" y="25"/>
                  </a:cxn>
                  <a:cxn ang="0">
                    <a:pos x="16" y="7"/>
                  </a:cxn>
                </a:cxnLst>
                <a:rect l="0" t="0" r="r" b="b"/>
                <a:pathLst>
                  <a:path w="31" h="53">
                    <a:moveTo>
                      <a:pt x="15" y="3"/>
                    </a:moveTo>
                    <a:cubicBezTo>
                      <a:pt x="25" y="0"/>
                      <a:pt x="31" y="7"/>
                      <a:pt x="31" y="23"/>
                    </a:cubicBezTo>
                    <a:cubicBezTo>
                      <a:pt x="31" y="39"/>
                      <a:pt x="25" y="49"/>
                      <a:pt x="16" y="51"/>
                    </a:cubicBezTo>
                    <a:cubicBezTo>
                      <a:pt x="6" y="53"/>
                      <a:pt x="0" y="46"/>
                      <a:pt x="0" y="30"/>
                    </a:cubicBezTo>
                    <a:cubicBezTo>
                      <a:pt x="0" y="15"/>
                      <a:pt x="6" y="5"/>
                      <a:pt x="15" y="3"/>
                    </a:cubicBezTo>
                    <a:close/>
                    <a:moveTo>
                      <a:pt x="16" y="7"/>
                    </a:moveTo>
                    <a:cubicBezTo>
                      <a:pt x="9" y="9"/>
                      <a:pt x="6" y="17"/>
                      <a:pt x="6" y="29"/>
                    </a:cubicBezTo>
                    <a:cubicBezTo>
                      <a:pt x="6" y="41"/>
                      <a:pt x="9" y="48"/>
                      <a:pt x="16" y="46"/>
                    </a:cubicBezTo>
                    <a:cubicBezTo>
                      <a:pt x="21" y="45"/>
                      <a:pt x="25" y="37"/>
                      <a:pt x="25" y="25"/>
                    </a:cubicBezTo>
                    <a:cubicBezTo>
                      <a:pt x="25" y="12"/>
                      <a:pt x="21" y="6"/>
                      <a:pt x="16" y="7"/>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50" name="Freeform 238"/>
              <p:cNvSpPr>
                <a:spLocks/>
              </p:cNvSpPr>
              <p:nvPr/>
            </p:nvSpPr>
            <p:spPr bwMode="auto">
              <a:xfrm>
                <a:off x="3279775" y="2744788"/>
                <a:ext cx="57150" cy="184150"/>
              </a:xfrm>
              <a:custGeom>
                <a:avLst/>
                <a:gdLst/>
                <a:ahLst/>
                <a:cxnLst>
                  <a:cxn ang="0">
                    <a:pos x="15" y="111"/>
                  </a:cxn>
                  <a:cxn ang="0">
                    <a:pos x="0" y="116"/>
                  </a:cxn>
                  <a:cxn ang="0">
                    <a:pos x="0" y="4"/>
                  </a:cxn>
                  <a:cxn ang="0">
                    <a:pos x="12" y="0"/>
                  </a:cxn>
                  <a:cxn ang="0">
                    <a:pos x="36" y="7"/>
                  </a:cxn>
                  <a:cxn ang="0">
                    <a:pos x="31" y="19"/>
                  </a:cxn>
                  <a:cxn ang="0">
                    <a:pos x="15" y="14"/>
                  </a:cxn>
                  <a:cxn ang="0">
                    <a:pos x="15" y="14"/>
                  </a:cxn>
                  <a:cxn ang="0">
                    <a:pos x="15" y="111"/>
                  </a:cxn>
                </a:cxnLst>
                <a:rect l="0" t="0" r="r" b="b"/>
                <a:pathLst>
                  <a:path w="36" h="116">
                    <a:moveTo>
                      <a:pt x="15" y="111"/>
                    </a:moveTo>
                    <a:lnTo>
                      <a:pt x="0" y="116"/>
                    </a:lnTo>
                    <a:lnTo>
                      <a:pt x="0" y="4"/>
                    </a:lnTo>
                    <a:lnTo>
                      <a:pt x="12" y="0"/>
                    </a:lnTo>
                    <a:lnTo>
                      <a:pt x="36" y="7"/>
                    </a:lnTo>
                    <a:lnTo>
                      <a:pt x="31" y="19"/>
                    </a:lnTo>
                    <a:lnTo>
                      <a:pt x="15" y="14"/>
                    </a:lnTo>
                    <a:lnTo>
                      <a:pt x="15" y="14"/>
                    </a:lnTo>
                    <a:lnTo>
                      <a:pt x="15" y="11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51" name="Freeform 239"/>
              <p:cNvSpPr>
                <a:spLocks noEditPoints="1"/>
              </p:cNvSpPr>
              <p:nvPr/>
            </p:nvSpPr>
            <p:spPr bwMode="auto">
              <a:xfrm>
                <a:off x="3111500" y="2778125"/>
                <a:ext cx="109538" cy="207963"/>
              </a:xfrm>
              <a:custGeom>
                <a:avLst/>
                <a:gdLst/>
                <a:ahLst/>
                <a:cxnLst>
                  <a:cxn ang="0">
                    <a:pos x="14" y="3"/>
                  </a:cxn>
                  <a:cxn ang="0">
                    <a:pos x="29" y="22"/>
                  </a:cxn>
                  <a:cxn ang="0">
                    <a:pos x="15" y="52"/>
                  </a:cxn>
                  <a:cxn ang="0">
                    <a:pos x="0" y="33"/>
                  </a:cxn>
                  <a:cxn ang="0">
                    <a:pos x="14" y="3"/>
                  </a:cxn>
                  <a:cxn ang="0">
                    <a:pos x="14" y="8"/>
                  </a:cxn>
                  <a:cxn ang="0">
                    <a:pos x="6" y="31"/>
                  </a:cxn>
                  <a:cxn ang="0">
                    <a:pos x="14" y="47"/>
                  </a:cxn>
                  <a:cxn ang="0">
                    <a:pos x="23" y="24"/>
                  </a:cxn>
                  <a:cxn ang="0">
                    <a:pos x="14" y="8"/>
                  </a:cxn>
                </a:cxnLst>
                <a:rect l="0" t="0" r="r" b="b"/>
                <a:pathLst>
                  <a:path w="29" h="55">
                    <a:moveTo>
                      <a:pt x="14" y="3"/>
                    </a:moveTo>
                    <a:cubicBezTo>
                      <a:pt x="23" y="0"/>
                      <a:pt x="29" y="6"/>
                      <a:pt x="29" y="22"/>
                    </a:cubicBezTo>
                    <a:cubicBezTo>
                      <a:pt x="29" y="37"/>
                      <a:pt x="23" y="48"/>
                      <a:pt x="15" y="52"/>
                    </a:cubicBezTo>
                    <a:cubicBezTo>
                      <a:pt x="5" y="55"/>
                      <a:pt x="0" y="49"/>
                      <a:pt x="0" y="33"/>
                    </a:cubicBezTo>
                    <a:cubicBezTo>
                      <a:pt x="0" y="18"/>
                      <a:pt x="5" y="7"/>
                      <a:pt x="14" y="3"/>
                    </a:cubicBezTo>
                    <a:close/>
                    <a:moveTo>
                      <a:pt x="14" y="8"/>
                    </a:moveTo>
                    <a:cubicBezTo>
                      <a:pt x="8" y="11"/>
                      <a:pt x="6" y="19"/>
                      <a:pt x="6" y="31"/>
                    </a:cubicBezTo>
                    <a:cubicBezTo>
                      <a:pt x="6" y="43"/>
                      <a:pt x="8" y="49"/>
                      <a:pt x="14" y="47"/>
                    </a:cubicBezTo>
                    <a:cubicBezTo>
                      <a:pt x="20" y="45"/>
                      <a:pt x="23" y="36"/>
                      <a:pt x="23" y="24"/>
                    </a:cubicBezTo>
                    <a:cubicBezTo>
                      <a:pt x="23" y="11"/>
                      <a:pt x="20" y="6"/>
                      <a:pt x="14" y="8"/>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52" name="Freeform 240"/>
              <p:cNvSpPr>
                <a:spLocks/>
              </p:cNvSpPr>
              <p:nvPr/>
            </p:nvSpPr>
            <p:spPr bwMode="auto">
              <a:xfrm>
                <a:off x="3021013" y="2846388"/>
                <a:ext cx="52388" cy="184150"/>
              </a:xfrm>
              <a:custGeom>
                <a:avLst/>
                <a:gdLst/>
                <a:ahLst/>
                <a:cxnLst>
                  <a:cxn ang="0">
                    <a:pos x="14" y="111"/>
                  </a:cxn>
                  <a:cxn ang="0">
                    <a:pos x="0" y="116"/>
                  </a:cxn>
                  <a:cxn ang="0">
                    <a:pos x="0" y="7"/>
                  </a:cxn>
                  <a:cxn ang="0">
                    <a:pos x="12" y="0"/>
                  </a:cxn>
                  <a:cxn ang="0">
                    <a:pos x="33" y="5"/>
                  </a:cxn>
                  <a:cxn ang="0">
                    <a:pos x="31" y="16"/>
                  </a:cxn>
                  <a:cxn ang="0">
                    <a:pos x="14" y="14"/>
                  </a:cxn>
                  <a:cxn ang="0">
                    <a:pos x="14" y="14"/>
                  </a:cxn>
                  <a:cxn ang="0">
                    <a:pos x="14" y="111"/>
                  </a:cxn>
                </a:cxnLst>
                <a:rect l="0" t="0" r="r" b="b"/>
                <a:pathLst>
                  <a:path w="33" h="116">
                    <a:moveTo>
                      <a:pt x="14" y="111"/>
                    </a:moveTo>
                    <a:lnTo>
                      <a:pt x="0" y="116"/>
                    </a:lnTo>
                    <a:lnTo>
                      <a:pt x="0" y="7"/>
                    </a:lnTo>
                    <a:lnTo>
                      <a:pt x="12" y="0"/>
                    </a:lnTo>
                    <a:lnTo>
                      <a:pt x="33" y="5"/>
                    </a:lnTo>
                    <a:lnTo>
                      <a:pt x="31" y="16"/>
                    </a:lnTo>
                    <a:lnTo>
                      <a:pt x="14" y="14"/>
                    </a:lnTo>
                    <a:lnTo>
                      <a:pt x="14" y="14"/>
                    </a:lnTo>
                    <a:lnTo>
                      <a:pt x="14" y="11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53" name="Freeform 241"/>
              <p:cNvSpPr>
                <a:spLocks noEditPoints="1"/>
              </p:cNvSpPr>
              <p:nvPr/>
            </p:nvSpPr>
            <p:spPr bwMode="auto">
              <a:xfrm>
                <a:off x="2859088" y="2890838"/>
                <a:ext cx="106363" cy="214313"/>
              </a:xfrm>
              <a:custGeom>
                <a:avLst/>
                <a:gdLst/>
                <a:ahLst/>
                <a:cxnLst>
                  <a:cxn ang="0">
                    <a:pos x="14" y="5"/>
                  </a:cxn>
                  <a:cxn ang="0">
                    <a:pos x="28" y="21"/>
                  </a:cxn>
                  <a:cxn ang="0">
                    <a:pos x="15" y="53"/>
                  </a:cxn>
                  <a:cxn ang="0">
                    <a:pos x="0" y="36"/>
                  </a:cxn>
                  <a:cxn ang="0">
                    <a:pos x="14" y="5"/>
                  </a:cxn>
                  <a:cxn ang="0">
                    <a:pos x="14" y="9"/>
                  </a:cxn>
                  <a:cxn ang="0">
                    <a:pos x="6" y="33"/>
                  </a:cxn>
                  <a:cxn ang="0">
                    <a:pos x="14" y="48"/>
                  </a:cxn>
                  <a:cxn ang="0">
                    <a:pos x="23" y="24"/>
                  </a:cxn>
                  <a:cxn ang="0">
                    <a:pos x="14" y="9"/>
                  </a:cxn>
                </a:cxnLst>
                <a:rect l="0" t="0" r="r" b="b"/>
                <a:pathLst>
                  <a:path w="28" h="57">
                    <a:moveTo>
                      <a:pt x="14" y="5"/>
                    </a:moveTo>
                    <a:cubicBezTo>
                      <a:pt x="22" y="0"/>
                      <a:pt x="28" y="6"/>
                      <a:pt x="28" y="21"/>
                    </a:cubicBezTo>
                    <a:cubicBezTo>
                      <a:pt x="28" y="37"/>
                      <a:pt x="23" y="48"/>
                      <a:pt x="15" y="53"/>
                    </a:cubicBezTo>
                    <a:cubicBezTo>
                      <a:pt x="6" y="57"/>
                      <a:pt x="0" y="51"/>
                      <a:pt x="0" y="36"/>
                    </a:cubicBezTo>
                    <a:cubicBezTo>
                      <a:pt x="0" y="21"/>
                      <a:pt x="5" y="9"/>
                      <a:pt x="14" y="5"/>
                    </a:cubicBezTo>
                    <a:close/>
                    <a:moveTo>
                      <a:pt x="14" y="9"/>
                    </a:moveTo>
                    <a:cubicBezTo>
                      <a:pt x="9" y="12"/>
                      <a:pt x="6" y="21"/>
                      <a:pt x="6" y="33"/>
                    </a:cubicBezTo>
                    <a:cubicBezTo>
                      <a:pt x="6" y="45"/>
                      <a:pt x="9" y="51"/>
                      <a:pt x="14" y="48"/>
                    </a:cubicBezTo>
                    <a:cubicBezTo>
                      <a:pt x="20" y="45"/>
                      <a:pt x="23" y="36"/>
                      <a:pt x="23" y="24"/>
                    </a:cubicBezTo>
                    <a:cubicBezTo>
                      <a:pt x="23" y="12"/>
                      <a:pt x="19" y="7"/>
                      <a:pt x="14" y="9"/>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54" name="Freeform 242"/>
              <p:cNvSpPr>
                <a:spLocks/>
              </p:cNvSpPr>
              <p:nvPr/>
            </p:nvSpPr>
            <p:spPr bwMode="auto">
              <a:xfrm>
                <a:off x="2776538" y="2978150"/>
                <a:ext cx="52388" cy="187325"/>
              </a:xfrm>
              <a:custGeom>
                <a:avLst/>
                <a:gdLst/>
                <a:ahLst/>
                <a:cxnLst>
                  <a:cxn ang="0">
                    <a:pos x="14" y="109"/>
                  </a:cxn>
                  <a:cxn ang="0">
                    <a:pos x="0" y="118"/>
                  </a:cxn>
                  <a:cxn ang="0">
                    <a:pos x="0" y="7"/>
                  </a:cxn>
                  <a:cxn ang="0">
                    <a:pos x="12" y="0"/>
                  </a:cxn>
                  <a:cxn ang="0">
                    <a:pos x="33" y="0"/>
                  </a:cxn>
                  <a:cxn ang="0">
                    <a:pos x="31" y="14"/>
                  </a:cxn>
                  <a:cxn ang="0">
                    <a:pos x="14" y="12"/>
                  </a:cxn>
                  <a:cxn ang="0">
                    <a:pos x="14" y="12"/>
                  </a:cxn>
                  <a:cxn ang="0">
                    <a:pos x="14" y="109"/>
                  </a:cxn>
                </a:cxnLst>
                <a:rect l="0" t="0" r="r" b="b"/>
                <a:pathLst>
                  <a:path w="33" h="118">
                    <a:moveTo>
                      <a:pt x="14" y="109"/>
                    </a:moveTo>
                    <a:lnTo>
                      <a:pt x="0" y="118"/>
                    </a:lnTo>
                    <a:lnTo>
                      <a:pt x="0" y="7"/>
                    </a:lnTo>
                    <a:lnTo>
                      <a:pt x="12" y="0"/>
                    </a:lnTo>
                    <a:lnTo>
                      <a:pt x="33" y="0"/>
                    </a:lnTo>
                    <a:lnTo>
                      <a:pt x="31" y="14"/>
                    </a:lnTo>
                    <a:lnTo>
                      <a:pt x="14" y="12"/>
                    </a:lnTo>
                    <a:lnTo>
                      <a:pt x="14" y="12"/>
                    </a:lnTo>
                    <a:lnTo>
                      <a:pt x="14" y="109"/>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55" name="Freeform 243"/>
              <p:cNvSpPr>
                <a:spLocks noEditPoints="1"/>
              </p:cNvSpPr>
              <p:nvPr/>
            </p:nvSpPr>
            <p:spPr bwMode="auto">
              <a:xfrm>
                <a:off x="2625725" y="3030538"/>
                <a:ext cx="98425" cy="222250"/>
              </a:xfrm>
              <a:custGeom>
                <a:avLst/>
                <a:gdLst/>
                <a:ahLst/>
                <a:cxnLst>
                  <a:cxn ang="0">
                    <a:pos x="13" y="5"/>
                  </a:cxn>
                  <a:cxn ang="0">
                    <a:pos x="26" y="21"/>
                  </a:cxn>
                  <a:cxn ang="0">
                    <a:pos x="13" y="53"/>
                  </a:cxn>
                  <a:cxn ang="0">
                    <a:pos x="0" y="38"/>
                  </a:cxn>
                  <a:cxn ang="0">
                    <a:pos x="13" y="5"/>
                  </a:cxn>
                  <a:cxn ang="0">
                    <a:pos x="13" y="10"/>
                  </a:cxn>
                  <a:cxn ang="0">
                    <a:pos x="5" y="35"/>
                  </a:cxn>
                  <a:cxn ang="0">
                    <a:pos x="13" y="49"/>
                  </a:cxn>
                  <a:cxn ang="0">
                    <a:pos x="21" y="24"/>
                  </a:cxn>
                  <a:cxn ang="0">
                    <a:pos x="13" y="10"/>
                  </a:cxn>
                </a:cxnLst>
                <a:rect l="0" t="0" r="r" b="b"/>
                <a:pathLst>
                  <a:path w="26" h="59">
                    <a:moveTo>
                      <a:pt x="13" y="5"/>
                    </a:moveTo>
                    <a:cubicBezTo>
                      <a:pt x="21" y="0"/>
                      <a:pt x="26" y="5"/>
                      <a:pt x="26" y="21"/>
                    </a:cubicBezTo>
                    <a:cubicBezTo>
                      <a:pt x="26" y="36"/>
                      <a:pt x="21" y="48"/>
                      <a:pt x="13" y="53"/>
                    </a:cubicBezTo>
                    <a:cubicBezTo>
                      <a:pt x="5" y="59"/>
                      <a:pt x="0" y="54"/>
                      <a:pt x="0" y="38"/>
                    </a:cubicBezTo>
                    <a:cubicBezTo>
                      <a:pt x="0" y="23"/>
                      <a:pt x="5" y="11"/>
                      <a:pt x="13" y="5"/>
                    </a:cubicBezTo>
                    <a:close/>
                    <a:moveTo>
                      <a:pt x="13" y="10"/>
                    </a:moveTo>
                    <a:cubicBezTo>
                      <a:pt x="8" y="14"/>
                      <a:pt x="5" y="23"/>
                      <a:pt x="5" y="35"/>
                    </a:cubicBezTo>
                    <a:cubicBezTo>
                      <a:pt x="5" y="46"/>
                      <a:pt x="8" y="52"/>
                      <a:pt x="13" y="49"/>
                    </a:cubicBezTo>
                    <a:cubicBezTo>
                      <a:pt x="18" y="46"/>
                      <a:pt x="21" y="37"/>
                      <a:pt x="21" y="24"/>
                    </a:cubicBezTo>
                    <a:cubicBezTo>
                      <a:pt x="21" y="12"/>
                      <a:pt x="18" y="7"/>
                      <a:pt x="13" y="10"/>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56" name="Freeform 244"/>
              <p:cNvSpPr>
                <a:spLocks/>
              </p:cNvSpPr>
              <p:nvPr/>
            </p:nvSpPr>
            <p:spPr bwMode="auto">
              <a:xfrm>
                <a:off x="2547938" y="3128963"/>
                <a:ext cx="47625" cy="192088"/>
              </a:xfrm>
              <a:custGeom>
                <a:avLst/>
                <a:gdLst/>
                <a:ahLst/>
                <a:cxnLst>
                  <a:cxn ang="0">
                    <a:pos x="11" y="111"/>
                  </a:cxn>
                  <a:cxn ang="0">
                    <a:pos x="0" y="121"/>
                  </a:cxn>
                  <a:cxn ang="0">
                    <a:pos x="0" y="9"/>
                  </a:cxn>
                  <a:cxn ang="0">
                    <a:pos x="11" y="2"/>
                  </a:cxn>
                  <a:cxn ang="0">
                    <a:pos x="30" y="0"/>
                  </a:cxn>
                  <a:cxn ang="0">
                    <a:pos x="28" y="14"/>
                  </a:cxn>
                  <a:cxn ang="0">
                    <a:pos x="11" y="14"/>
                  </a:cxn>
                  <a:cxn ang="0">
                    <a:pos x="11" y="14"/>
                  </a:cxn>
                  <a:cxn ang="0">
                    <a:pos x="11" y="111"/>
                  </a:cxn>
                </a:cxnLst>
                <a:rect l="0" t="0" r="r" b="b"/>
                <a:pathLst>
                  <a:path w="30" h="121">
                    <a:moveTo>
                      <a:pt x="11" y="111"/>
                    </a:moveTo>
                    <a:lnTo>
                      <a:pt x="0" y="121"/>
                    </a:lnTo>
                    <a:lnTo>
                      <a:pt x="0" y="9"/>
                    </a:lnTo>
                    <a:lnTo>
                      <a:pt x="11" y="2"/>
                    </a:lnTo>
                    <a:lnTo>
                      <a:pt x="30" y="0"/>
                    </a:lnTo>
                    <a:lnTo>
                      <a:pt x="28" y="14"/>
                    </a:lnTo>
                    <a:lnTo>
                      <a:pt x="11" y="14"/>
                    </a:lnTo>
                    <a:lnTo>
                      <a:pt x="11" y="14"/>
                    </a:lnTo>
                    <a:lnTo>
                      <a:pt x="11" y="111"/>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57" name="Freeform 245"/>
              <p:cNvSpPr>
                <a:spLocks noEditPoints="1"/>
              </p:cNvSpPr>
              <p:nvPr/>
            </p:nvSpPr>
            <p:spPr bwMode="auto">
              <a:xfrm>
                <a:off x="2408238" y="3195638"/>
                <a:ext cx="90488" cy="227013"/>
              </a:xfrm>
              <a:custGeom>
                <a:avLst/>
                <a:gdLst/>
                <a:ahLst/>
                <a:cxnLst>
                  <a:cxn ang="0">
                    <a:pos x="12" y="6"/>
                  </a:cxn>
                  <a:cxn ang="0">
                    <a:pos x="24" y="20"/>
                  </a:cxn>
                  <a:cxn ang="0">
                    <a:pos x="12" y="54"/>
                  </a:cxn>
                  <a:cxn ang="0">
                    <a:pos x="0" y="39"/>
                  </a:cxn>
                  <a:cxn ang="0">
                    <a:pos x="12" y="6"/>
                  </a:cxn>
                  <a:cxn ang="0">
                    <a:pos x="12" y="10"/>
                  </a:cxn>
                  <a:cxn ang="0">
                    <a:pos x="5" y="36"/>
                  </a:cxn>
                  <a:cxn ang="0">
                    <a:pos x="12" y="49"/>
                  </a:cxn>
                  <a:cxn ang="0">
                    <a:pos x="19" y="24"/>
                  </a:cxn>
                  <a:cxn ang="0">
                    <a:pos x="12" y="10"/>
                  </a:cxn>
                </a:cxnLst>
                <a:rect l="0" t="0" r="r" b="b"/>
                <a:pathLst>
                  <a:path w="24" h="60">
                    <a:moveTo>
                      <a:pt x="12" y="6"/>
                    </a:moveTo>
                    <a:cubicBezTo>
                      <a:pt x="19" y="0"/>
                      <a:pt x="24" y="4"/>
                      <a:pt x="24" y="20"/>
                    </a:cubicBezTo>
                    <a:cubicBezTo>
                      <a:pt x="24" y="35"/>
                      <a:pt x="19" y="48"/>
                      <a:pt x="12" y="54"/>
                    </a:cubicBezTo>
                    <a:cubicBezTo>
                      <a:pt x="4" y="60"/>
                      <a:pt x="0" y="55"/>
                      <a:pt x="0" y="39"/>
                    </a:cubicBezTo>
                    <a:cubicBezTo>
                      <a:pt x="0" y="24"/>
                      <a:pt x="4" y="12"/>
                      <a:pt x="12" y="6"/>
                    </a:cubicBezTo>
                    <a:close/>
                    <a:moveTo>
                      <a:pt x="12" y="10"/>
                    </a:moveTo>
                    <a:cubicBezTo>
                      <a:pt x="7" y="15"/>
                      <a:pt x="5" y="24"/>
                      <a:pt x="5" y="36"/>
                    </a:cubicBezTo>
                    <a:cubicBezTo>
                      <a:pt x="5" y="48"/>
                      <a:pt x="7" y="53"/>
                      <a:pt x="12" y="49"/>
                    </a:cubicBezTo>
                    <a:cubicBezTo>
                      <a:pt x="16" y="45"/>
                      <a:pt x="19" y="36"/>
                      <a:pt x="19" y="24"/>
                    </a:cubicBezTo>
                    <a:cubicBezTo>
                      <a:pt x="19" y="11"/>
                      <a:pt x="16" y="7"/>
                      <a:pt x="12" y="10"/>
                    </a:cubicBez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sp>
            <p:nvSpPr>
              <p:cNvPr id="358" name="Freeform 246"/>
              <p:cNvSpPr>
                <a:spLocks/>
              </p:cNvSpPr>
              <p:nvPr/>
            </p:nvSpPr>
            <p:spPr bwMode="auto">
              <a:xfrm>
                <a:off x="2336800" y="3305175"/>
                <a:ext cx="41275" cy="195263"/>
              </a:xfrm>
              <a:custGeom>
                <a:avLst/>
                <a:gdLst/>
                <a:ahLst/>
                <a:cxnLst>
                  <a:cxn ang="0">
                    <a:pos x="9" y="114"/>
                  </a:cxn>
                  <a:cxn ang="0">
                    <a:pos x="0" y="123"/>
                  </a:cxn>
                  <a:cxn ang="0">
                    <a:pos x="0" y="12"/>
                  </a:cxn>
                  <a:cxn ang="0">
                    <a:pos x="9" y="2"/>
                  </a:cxn>
                  <a:cxn ang="0">
                    <a:pos x="26" y="0"/>
                  </a:cxn>
                  <a:cxn ang="0">
                    <a:pos x="24" y="12"/>
                  </a:cxn>
                  <a:cxn ang="0">
                    <a:pos x="12" y="17"/>
                  </a:cxn>
                  <a:cxn ang="0">
                    <a:pos x="9" y="17"/>
                  </a:cxn>
                  <a:cxn ang="0">
                    <a:pos x="9" y="114"/>
                  </a:cxn>
                </a:cxnLst>
                <a:rect l="0" t="0" r="r" b="b"/>
                <a:pathLst>
                  <a:path w="26" h="123">
                    <a:moveTo>
                      <a:pt x="9" y="114"/>
                    </a:moveTo>
                    <a:lnTo>
                      <a:pt x="0" y="123"/>
                    </a:lnTo>
                    <a:lnTo>
                      <a:pt x="0" y="12"/>
                    </a:lnTo>
                    <a:lnTo>
                      <a:pt x="9" y="2"/>
                    </a:lnTo>
                    <a:lnTo>
                      <a:pt x="26" y="0"/>
                    </a:lnTo>
                    <a:lnTo>
                      <a:pt x="24" y="12"/>
                    </a:lnTo>
                    <a:lnTo>
                      <a:pt x="12" y="17"/>
                    </a:lnTo>
                    <a:lnTo>
                      <a:pt x="9" y="17"/>
                    </a:lnTo>
                    <a:lnTo>
                      <a:pt x="9" y="114"/>
                    </a:lnTo>
                    <a:close/>
                  </a:path>
                </a:pathLst>
              </a:custGeom>
              <a:grpFill/>
              <a:ln w="12700" cap="flat" cmpd="sng" algn="ctr">
                <a:noFill/>
                <a:prstDash val="solid"/>
                <a:round/>
                <a:headEnd type="none" w="med" len="med"/>
                <a:tailEnd type="none" w="med" len="med"/>
              </a:ln>
              <a:effectLst>
                <a:outerShdw blurRad="152400" dist="317500" dir="5400000" sx="90000" sy="-19000" rotWithShape="0">
                  <a:prstClr val="black">
                    <a:alpha val="77000"/>
                  </a:prstClr>
                </a:outerShdw>
              </a:effectLst>
              <a:scene3d>
                <a:camera prst="orthographicFront"/>
                <a:lightRig rig="threePt" dir="t">
                  <a:rot lat="0" lon="0" rev="4800000"/>
                </a:lightRig>
              </a:scene3d>
              <a:sp3d prstMaterial="dkEdge">
                <a:bevelB w="381000" h="381000"/>
              </a:sp3d>
            </p:spPr>
            <p:txBody>
              <a:bodyPr vert="horz" wrap="none" lIns="76194" tIns="38097" rIns="76194" bIns="38097" numCol="1" rtlCol="0" anchor="ctr" anchorCtr="0" compatLnSpc="1"/>
              <a:lstStyle/>
              <a:p>
                <a:pPr algn="ctr" defTabSz="1804987" fontAlgn="base">
                  <a:lnSpc>
                    <a:spcPct val="80000"/>
                  </a:lnSpc>
                  <a:spcBef>
                    <a:spcPct val="0"/>
                  </a:spcBef>
                  <a:spcAft>
                    <a:spcPct val="0"/>
                  </a:spcAft>
                  <a:defRPr/>
                </a:pPr>
                <a:endParaRPr lang="en-US" sz="3600" spc="-123" dirty="0">
                  <a:ln w="12700">
                    <a:noFill/>
                    <a:prstDash val="solid"/>
                  </a:ln>
                  <a:solidFill>
                    <a:srgbClr val="FFFFFF"/>
                  </a:solidFill>
                  <a:latin typeface="Segoe Light" pitchFamily="34" charset="0"/>
                </a:endParaRPr>
              </a:p>
            </p:txBody>
          </p:sp>
        </p:grpSp>
        <p:grpSp>
          <p:nvGrpSpPr>
            <p:cNvPr id="7" name="Group 436"/>
            <p:cNvGrpSpPr/>
            <p:nvPr/>
          </p:nvGrpSpPr>
          <p:grpSpPr>
            <a:xfrm>
              <a:off x="6438720" y="2114551"/>
              <a:ext cx="1046900" cy="1377183"/>
              <a:chOff x="-4538088" y="1143000"/>
              <a:chExt cx="5218105" cy="6864350"/>
            </a:xfrm>
            <a:effectLst>
              <a:outerShdw blurRad="152400" dist="215900" dir="2160000" algn="l" rotWithShape="0">
                <a:prstClr val="black">
                  <a:alpha val="58000"/>
                </a:prstClr>
              </a:outerShdw>
            </a:effectLst>
          </p:grpSpPr>
          <p:sp>
            <p:nvSpPr>
              <p:cNvPr id="360" name="Freeform 218"/>
              <p:cNvSpPr>
                <a:spLocks/>
              </p:cNvSpPr>
              <p:nvPr/>
            </p:nvSpPr>
            <p:spPr bwMode="auto">
              <a:xfrm>
                <a:off x="-4538088" y="1143000"/>
                <a:ext cx="1849440" cy="6864350"/>
              </a:xfrm>
              <a:custGeom>
                <a:avLst/>
                <a:gdLst/>
                <a:ahLst/>
                <a:cxnLst>
                  <a:cxn ang="0">
                    <a:pos x="0" y="983"/>
                  </a:cxn>
                  <a:cxn ang="0">
                    <a:pos x="198" y="785"/>
                  </a:cxn>
                  <a:cxn ang="0">
                    <a:pos x="179" y="566"/>
                  </a:cxn>
                  <a:cxn ang="0">
                    <a:pos x="159" y="345"/>
                  </a:cxn>
                  <a:cxn ang="0">
                    <a:pos x="514" y="0"/>
                  </a:cxn>
                  <a:cxn ang="0">
                    <a:pos x="566" y="0"/>
                  </a:cxn>
                  <a:cxn ang="0">
                    <a:pos x="566" y="145"/>
                  </a:cxn>
                  <a:cxn ang="0">
                    <a:pos x="522" y="145"/>
                  </a:cxn>
                  <a:cxn ang="0">
                    <a:pos x="328" y="371"/>
                  </a:cxn>
                  <a:cxn ang="0">
                    <a:pos x="345" y="561"/>
                  </a:cxn>
                  <a:cxn ang="0">
                    <a:pos x="362" y="761"/>
                  </a:cxn>
                  <a:cxn ang="0">
                    <a:pos x="186" y="1046"/>
                  </a:cxn>
                  <a:cxn ang="0">
                    <a:pos x="186" y="1051"/>
                  </a:cxn>
                  <a:cxn ang="0">
                    <a:pos x="362" y="1338"/>
                  </a:cxn>
                  <a:cxn ang="0">
                    <a:pos x="345" y="1539"/>
                  </a:cxn>
                  <a:cxn ang="0">
                    <a:pos x="328" y="1728"/>
                  </a:cxn>
                  <a:cxn ang="0">
                    <a:pos x="522" y="1958"/>
                  </a:cxn>
                  <a:cxn ang="0">
                    <a:pos x="566" y="1958"/>
                  </a:cxn>
                  <a:cxn ang="0">
                    <a:pos x="566" y="2102"/>
                  </a:cxn>
                  <a:cxn ang="0">
                    <a:pos x="514" y="2102"/>
                  </a:cxn>
                  <a:cxn ang="0">
                    <a:pos x="159" y="1741"/>
                  </a:cxn>
                  <a:cxn ang="0">
                    <a:pos x="179" y="1525"/>
                  </a:cxn>
                  <a:cxn ang="0">
                    <a:pos x="198" y="1312"/>
                  </a:cxn>
                  <a:cxn ang="0">
                    <a:pos x="0" y="1117"/>
                  </a:cxn>
                  <a:cxn ang="0">
                    <a:pos x="0" y="983"/>
                  </a:cxn>
                </a:cxnLst>
                <a:rect l="0" t="0" r="r" b="b"/>
                <a:pathLst>
                  <a:path w="566" h="2102">
                    <a:moveTo>
                      <a:pt x="0" y="983"/>
                    </a:moveTo>
                    <a:cubicBezTo>
                      <a:pt x="174" y="983"/>
                      <a:pt x="198" y="880"/>
                      <a:pt x="198" y="785"/>
                    </a:cubicBezTo>
                    <a:cubicBezTo>
                      <a:pt x="198" y="714"/>
                      <a:pt x="189" y="640"/>
                      <a:pt x="179" y="566"/>
                    </a:cubicBezTo>
                    <a:cubicBezTo>
                      <a:pt x="169" y="492"/>
                      <a:pt x="159" y="419"/>
                      <a:pt x="159" y="345"/>
                    </a:cubicBezTo>
                    <a:cubicBezTo>
                      <a:pt x="159" y="102"/>
                      <a:pt x="306" y="0"/>
                      <a:pt x="514" y="0"/>
                    </a:cubicBezTo>
                    <a:cubicBezTo>
                      <a:pt x="566" y="0"/>
                      <a:pt x="566" y="0"/>
                      <a:pt x="566" y="0"/>
                    </a:cubicBezTo>
                    <a:cubicBezTo>
                      <a:pt x="566" y="145"/>
                      <a:pt x="566" y="145"/>
                      <a:pt x="566" y="145"/>
                    </a:cubicBezTo>
                    <a:cubicBezTo>
                      <a:pt x="522" y="145"/>
                      <a:pt x="522" y="145"/>
                      <a:pt x="522" y="145"/>
                    </a:cubicBezTo>
                    <a:cubicBezTo>
                      <a:pt x="377" y="147"/>
                      <a:pt x="328" y="229"/>
                      <a:pt x="328" y="371"/>
                    </a:cubicBezTo>
                    <a:cubicBezTo>
                      <a:pt x="328" y="434"/>
                      <a:pt x="335" y="498"/>
                      <a:pt x="345" y="561"/>
                    </a:cubicBezTo>
                    <a:cubicBezTo>
                      <a:pt x="355" y="624"/>
                      <a:pt x="362" y="690"/>
                      <a:pt x="362" y="761"/>
                    </a:cubicBezTo>
                    <a:cubicBezTo>
                      <a:pt x="365" y="930"/>
                      <a:pt x="296" y="1014"/>
                      <a:pt x="186" y="1046"/>
                    </a:cubicBezTo>
                    <a:cubicBezTo>
                      <a:pt x="186" y="1051"/>
                      <a:pt x="186" y="1051"/>
                      <a:pt x="186" y="1051"/>
                    </a:cubicBezTo>
                    <a:cubicBezTo>
                      <a:pt x="296" y="1080"/>
                      <a:pt x="365" y="1170"/>
                      <a:pt x="362" y="1338"/>
                    </a:cubicBezTo>
                    <a:cubicBezTo>
                      <a:pt x="362" y="1409"/>
                      <a:pt x="355" y="1475"/>
                      <a:pt x="345" y="1539"/>
                    </a:cubicBezTo>
                    <a:cubicBezTo>
                      <a:pt x="335" y="1604"/>
                      <a:pt x="328" y="1665"/>
                      <a:pt x="328" y="1728"/>
                    </a:cubicBezTo>
                    <a:cubicBezTo>
                      <a:pt x="328" y="1876"/>
                      <a:pt x="384" y="1955"/>
                      <a:pt x="522" y="1958"/>
                    </a:cubicBezTo>
                    <a:cubicBezTo>
                      <a:pt x="566" y="1958"/>
                      <a:pt x="566" y="1958"/>
                      <a:pt x="566" y="1958"/>
                    </a:cubicBezTo>
                    <a:cubicBezTo>
                      <a:pt x="566" y="2102"/>
                      <a:pt x="566" y="2102"/>
                      <a:pt x="566" y="2102"/>
                    </a:cubicBezTo>
                    <a:cubicBezTo>
                      <a:pt x="514" y="2102"/>
                      <a:pt x="514" y="2102"/>
                      <a:pt x="514" y="2102"/>
                    </a:cubicBezTo>
                    <a:cubicBezTo>
                      <a:pt x="311" y="2102"/>
                      <a:pt x="159" y="2008"/>
                      <a:pt x="159" y="1741"/>
                    </a:cubicBezTo>
                    <a:cubicBezTo>
                      <a:pt x="159" y="1670"/>
                      <a:pt x="169" y="1597"/>
                      <a:pt x="179" y="1525"/>
                    </a:cubicBezTo>
                    <a:cubicBezTo>
                      <a:pt x="189" y="1454"/>
                      <a:pt x="198" y="1383"/>
                      <a:pt x="198" y="1312"/>
                    </a:cubicBezTo>
                    <a:cubicBezTo>
                      <a:pt x="198" y="1230"/>
                      <a:pt x="174" y="1117"/>
                      <a:pt x="0" y="1117"/>
                    </a:cubicBezTo>
                    <a:lnTo>
                      <a:pt x="0" y="983"/>
                    </a:lnTo>
                    <a:close/>
                  </a:path>
                </a:pathLst>
              </a:custGeom>
              <a:gradFill flip="none" rotWithShape="1">
                <a:gsLst>
                  <a:gs pos="0">
                    <a:srgbClr val="1A6E06"/>
                  </a:gs>
                  <a:gs pos="39999">
                    <a:srgbClr val="73F810"/>
                  </a:gs>
                  <a:gs pos="70000">
                    <a:srgbClr val="BEF856"/>
                  </a:gs>
                  <a:gs pos="100000">
                    <a:srgbClr val="FFEBFA"/>
                  </a:gs>
                </a:gsLst>
                <a:lin ang="16200000" scaled="1"/>
                <a:tileRect/>
              </a:gradFill>
              <a:ln w="19050" cap="flat" cmpd="sng" algn="ctr">
                <a:solidFill>
                  <a:srgbClr val="33CC33"/>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defTabSz="1462361" fontAlgn="base">
                  <a:spcBef>
                    <a:spcPct val="0"/>
                  </a:spcBef>
                  <a:spcAft>
                    <a:spcPct val="0"/>
                  </a:spcAft>
                  <a:defRPr/>
                </a:pPr>
                <a:endParaRPr lang="en-US" sz="2900" dirty="0">
                  <a:solidFill>
                    <a:srgbClr val="000000"/>
                  </a:solidFill>
                  <a:cs typeface="Arial" charset="0"/>
                </a:endParaRPr>
              </a:p>
            </p:txBody>
          </p:sp>
          <p:sp>
            <p:nvSpPr>
              <p:cNvPr id="361" name="Freeform 219"/>
              <p:cNvSpPr>
                <a:spLocks/>
              </p:cNvSpPr>
              <p:nvPr/>
            </p:nvSpPr>
            <p:spPr bwMode="auto">
              <a:xfrm>
                <a:off x="-1169422" y="1143000"/>
                <a:ext cx="1849439" cy="6864350"/>
              </a:xfrm>
              <a:custGeom>
                <a:avLst/>
                <a:gdLst/>
                <a:ahLst/>
                <a:cxnLst>
                  <a:cxn ang="0">
                    <a:pos x="566" y="1117"/>
                  </a:cxn>
                  <a:cxn ang="0">
                    <a:pos x="367" y="1312"/>
                  </a:cxn>
                  <a:cxn ang="0">
                    <a:pos x="387" y="1525"/>
                  </a:cxn>
                  <a:cxn ang="0">
                    <a:pos x="407" y="1741"/>
                  </a:cxn>
                  <a:cxn ang="0">
                    <a:pos x="51" y="2102"/>
                  </a:cxn>
                  <a:cxn ang="0">
                    <a:pos x="0" y="2102"/>
                  </a:cxn>
                  <a:cxn ang="0">
                    <a:pos x="0" y="1958"/>
                  </a:cxn>
                  <a:cxn ang="0">
                    <a:pos x="42" y="1958"/>
                  </a:cxn>
                  <a:cxn ang="0">
                    <a:pos x="238" y="1728"/>
                  </a:cxn>
                  <a:cxn ang="0">
                    <a:pos x="220" y="1539"/>
                  </a:cxn>
                  <a:cxn ang="0">
                    <a:pos x="201" y="1338"/>
                  </a:cxn>
                  <a:cxn ang="0">
                    <a:pos x="377" y="1051"/>
                  </a:cxn>
                  <a:cxn ang="0">
                    <a:pos x="377" y="1046"/>
                  </a:cxn>
                  <a:cxn ang="0">
                    <a:pos x="201" y="761"/>
                  </a:cxn>
                  <a:cxn ang="0">
                    <a:pos x="220" y="561"/>
                  </a:cxn>
                  <a:cxn ang="0">
                    <a:pos x="238" y="371"/>
                  </a:cxn>
                  <a:cxn ang="0">
                    <a:pos x="44" y="145"/>
                  </a:cxn>
                  <a:cxn ang="0">
                    <a:pos x="0" y="145"/>
                  </a:cxn>
                  <a:cxn ang="0">
                    <a:pos x="0" y="0"/>
                  </a:cxn>
                  <a:cxn ang="0">
                    <a:pos x="49" y="0"/>
                  </a:cxn>
                  <a:cxn ang="0">
                    <a:pos x="407" y="345"/>
                  </a:cxn>
                  <a:cxn ang="0">
                    <a:pos x="387" y="566"/>
                  </a:cxn>
                  <a:cxn ang="0">
                    <a:pos x="367" y="785"/>
                  </a:cxn>
                  <a:cxn ang="0">
                    <a:pos x="566" y="983"/>
                  </a:cxn>
                  <a:cxn ang="0">
                    <a:pos x="566" y="1117"/>
                  </a:cxn>
                </a:cxnLst>
                <a:rect l="0" t="0" r="r" b="b"/>
                <a:pathLst>
                  <a:path w="566" h="2102">
                    <a:moveTo>
                      <a:pt x="566" y="1117"/>
                    </a:moveTo>
                    <a:cubicBezTo>
                      <a:pt x="392" y="1117"/>
                      <a:pt x="367" y="1230"/>
                      <a:pt x="367" y="1312"/>
                    </a:cubicBezTo>
                    <a:cubicBezTo>
                      <a:pt x="367" y="1383"/>
                      <a:pt x="377" y="1454"/>
                      <a:pt x="387" y="1525"/>
                    </a:cubicBezTo>
                    <a:cubicBezTo>
                      <a:pt x="397" y="1597"/>
                      <a:pt x="407" y="1670"/>
                      <a:pt x="407" y="1741"/>
                    </a:cubicBezTo>
                    <a:cubicBezTo>
                      <a:pt x="407" y="2008"/>
                      <a:pt x="252" y="2102"/>
                      <a:pt x="51" y="2102"/>
                    </a:cubicBezTo>
                    <a:cubicBezTo>
                      <a:pt x="0" y="2102"/>
                      <a:pt x="0" y="2102"/>
                      <a:pt x="0" y="2102"/>
                    </a:cubicBezTo>
                    <a:cubicBezTo>
                      <a:pt x="0" y="1958"/>
                      <a:pt x="0" y="1958"/>
                      <a:pt x="0" y="1958"/>
                    </a:cubicBezTo>
                    <a:cubicBezTo>
                      <a:pt x="42" y="1958"/>
                      <a:pt x="42" y="1958"/>
                      <a:pt x="42" y="1958"/>
                    </a:cubicBezTo>
                    <a:cubicBezTo>
                      <a:pt x="179" y="1955"/>
                      <a:pt x="238" y="1876"/>
                      <a:pt x="238" y="1728"/>
                    </a:cubicBezTo>
                    <a:cubicBezTo>
                      <a:pt x="238" y="1665"/>
                      <a:pt x="228" y="1604"/>
                      <a:pt x="220" y="1539"/>
                    </a:cubicBezTo>
                    <a:cubicBezTo>
                      <a:pt x="211" y="1475"/>
                      <a:pt x="201" y="1409"/>
                      <a:pt x="201" y="1338"/>
                    </a:cubicBezTo>
                    <a:cubicBezTo>
                      <a:pt x="201" y="1170"/>
                      <a:pt x="269" y="1080"/>
                      <a:pt x="377" y="1051"/>
                    </a:cubicBezTo>
                    <a:cubicBezTo>
                      <a:pt x="377" y="1046"/>
                      <a:pt x="377" y="1046"/>
                      <a:pt x="377" y="1046"/>
                    </a:cubicBezTo>
                    <a:cubicBezTo>
                      <a:pt x="269" y="1014"/>
                      <a:pt x="201" y="930"/>
                      <a:pt x="201" y="761"/>
                    </a:cubicBezTo>
                    <a:cubicBezTo>
                      <a:pt x="201" y="690"/>
                      <a:pt x="211" y="624"/>
                      <a:pt x="220" y="561"/>
                    </a:cubicBezTo>
                    <a:cubicBezTo>
                      <a:pt x="228" y="498"/>
                      <a:pt x="238" y="434"/>
                      <a:pt x="238" y="371"/>
                    </a:cubicBezTo>
                    <a:cubicBezTo>
                      <a:pt x="238" y="229"/>
                      <a:pt x="186" y="147"/>
                      <a:pt x="44" y="145"/>
                    </a:cubicBezTo>
                    <a:cubicBezTo>
                      <a:pt x="0" y="145"/>
                      <a:pt x="0" y="145"/>
                      <a:pt x="0" y="145"/>
                    </a:cubicBezTo>
                    <a:cubicBezTo>
                      <a:pt x="0" y="0"/>
                      <a:pt x="0" y="0"/>
                      <a:pt x="0" y="0"/>
                    </a:cubicBezTo>
                    <a:cubicBezTo>
                      <a:pt x="49" y="0"/>
                      <a:pt x="49" y="0"/>
                      <a:pt x="49" y="0"/>
                    </a:cubicBezTo>
                    <a:cubicBezTo>
                      <a:pt x="257" y="0"/>
                      <a:pt x="407" y="102"/>
                      <a:pt x="407" y="345"/>
                    </a:cubicBezTo>
                    <a:cubicBezTo>
                      <a:pt x="407" y="419"/>
                      <a:pt x="397" y="492"/>
                      <a:pt x="387" y="566"/>
                    </a:cubicBezTo>
                    <a:cubicBezTo>
                      <a:pt x="377" y="640"/>
                      <a:pt x="367" y="714"/>
                      <a:pt x="367" y="785"/>
                    </a:cubicBezTo>
                    <a:cubicBezTo>
                      <a:pt x="367" y="880"/>
                      <a:pt x="392" y="983"/>
                      <a:pt x="566" y="983"/>
                    </a:cubicBezTo>
                    <a:lnTo>
                      <a:pt x="566" y="1117"/>
                    </a:lnTo>
                    <a:close/>
                  </a:path>
                </a:pathLst>
              </a:custGeom>
              <a:gradFill flip="none" rotWithShape="1">
                <a:gsLst>
                  <a:gs pos="0">
                    <a:srgbClr val="1A6E06"/>
                  </a:gs>
                  <a:gs pos="39999">
                    <a:srgbClr val="73F810"/>
                  </a:gs>
                  <a:gs pos="70000">
                    <a:srgbClr val="BEF856"/>
                  </a:gs>
                  <a:gs pos="100000">
                    <a:srgbClr val="FFEBFA"/>
                  </a:gs>
                </a:gsLst>
                <a:lin ang="16200000" scaled="1"/>
                <a:tileRect/>
              </a:gradFill>
              <a:ln w="19050" cap="flat" cmpd="sng" algn="ctr">
                <a:solidFill>
                  <a:srgbClr val="33CC33"/>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defTabSz="1462361" fontAlgn="base">
                  <a:spcBef>
                    <a:spcPct val="0"/>
                  </a:spcBef>
                  <a:spcAft>
                    <a:spcPct val="0"/>
                  </a:spcAft>
                  <a:defRPr/>
                </a:pPr>
                <a:endParaRPr lang="en-US" sz="2900" dirty="0">
                  <a:solidFill>
                    <a:srgbClr val="000000"/>
                  </a:solidFill>
                  <a:cs typeface="Arial" charset="0"/>
                </a:endParaRPr>
              </a:p>
            </p:txBody>
          </p:sp>
        </p:grpSp>
      </p:grpSp>
    </p:spTree>
    <p:extLst>
      <p:ext uri="{BB962C8B-B14F-4D97-AF65-F5344CB8AC3E}">
        <p14:creationId xmlns:p14="http://schemas.microsoft.com/office/powerpoint/2010/main" val="34950938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320" y="163345"/>
            <a:ext cx="6629400" cy="624719"/>
          </a:xfrm>
        </p:spPr>
        <p:txBody>
          <a:bodyPr>
            <a:normAutofit fontScale="90000"/>
          </a:bodyPr>
          <a:lstStyle/>
          <a:p>
            <a:pPr algn="ctr"/>
            <a:r>
              <a:rPr lang="en-US" dirty="0">
                <a:solidFill>
                  <a:schemeClr val="bg1"/>
                </a:solidFill>
              </a:rPr>
              <a:t>Quality Domains</a:t>
            </a:r>
          </a:p>
        </p:txBody>
      </p:sp>
      <p:graphicFrame>
        <p:nvGraphicFramePr>
          <p:cNvPr id="4" name="Diagram 3"/>
          <p:cNvGraphicFramePr/>
          <p:nvPr>
            <p:extLst>
              <p:ext uri="{D42A27DB-BD31-4B8C-83A1-F6EECF244321}">
                <p14:modId xmlns:p14="http://schemas.microsoft.com/office/powerpoint/2010/main" val="3306286916"/>
              </p:ext>
            </p:extLst>
          </p:nvPr>
        </p:nvGraphicFramePr>
        <p:xfrm>
          <a:off x="-1" y="1028700"/>
          <a:ext cx="8517467" cy="520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341830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Testing is Enough?</a:t>
            </a:r>
          </a:p>
        </p:txBody>
      </p:sp>
      <p:sp>
        <p:nvSpPr>
          <p:cNvPr id="3" name="Content Placeholder 2"/>
          <p:cNvSpPr>
            <a:spLocks noGrp="1"/>
          </p:cNvSpPr>
          <p:nvPr>
            <p:ph idx="1"/>
          </p:nvPr>
        </p:nvSpPr>
        <p:spPr/>
        <p:txBody>
          <a:bodyPr/>
          <a:lstStyle/>
          <a:p>
            <a:pPr>
              <a:lnSpc>
                <a:spcPct val="100000"/>
              </a:lnSpc>
            </a:pPr>
            <a:r>
              <a:rPr lang="en-US" dirty="0"/>
              <a:t>How much testing should be done is a matter of risk:</a:t>
            </a:r>
          </a:p>
          <a:p>
            <a:pPr lvl="1">
              <a:lnSpc>
                <a:spcPct val="100000"/>
              </a:lnSpc>
            </a:pPr>
            <a:r>
              <a:rPr lang="en-US" dirty="0"/>
              <a:t>Too much testing can delay the product release and increase the product price</a:t>
            </a:r>
          </a:p>
          <a:p>
            <a:pPr lvl="1">
              <a:lnSpc>
                <a:spcPct val="100000"/>
              </a:lnSpc>
            </a:pPr>
            <a:r>
              <a:rPr lang="en-US" dirty="0"/>
              <a:t>Insufficient testing hides risks of errors in the final product</a:t>
            </a:r>
          </a:p>
        </p:txBody>
      </p:sp>
      <p:pic>
        <p:nvPicPr>
          <p:cNvPr id="5122" name="Picture 2" descr="C:\PROJECTS\QA-Academy\Oleg_IMAGES\IMAGES\data.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918840" y="4296449"/>
            <a:ext cx="1989959" cy="1796648"/>
          </a:xfrm>
          <a:prstGeom prst="roundRect">
            <a:avLst>
              <a:gd name="adj" fmla="val 9283"/>
            </a:avLst>
          </a:prstGeom>
          <a:noFill/>
          <a:effectLst>
            <a:glow rad="101600">
              <a:schemeClr val="tx1">
                <a:alpha val="60000"/>
              </a:schemeClr>
            </a:glo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887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idx="4294967295"/>
          </p:nvPr>
        </p:nvSpPr>
        <p:spPr>
          <a:xfrm>
            <a:off x="0" y="758495"/>
            <a:ext cx="8229600" cy="792162"/>
          </a:xfrm>
        </p:spPr>
        <p:txBody>
          <a:bodyPr>
            <a:normAutofit/>
          </a:bodyPr>
          <a:lstStyle/>
          <a:p>
            <a:pPr eaLnBrk="1" hangingPunct="1"/>
            <a:r>
              <a:rPr lang="en-GB" sz="4000" dirty="0"/>
              <a:t>Why Testing is Necessary </a:t>
            </a:r>
          </a:p>
        </p:txBody>
      </p:sp>
      <p:sp>
        <p:nvSpPr>
          <p:cNvPr id="1028" name="Text Box 3"/>
          <p:cNvSpPr txBox="1">
            <a:spLocks noChangeArrowheads="1"/>
          </p:cNvSpPr>
          <p:nvPr/>
        </p:nvSpPr>
        <p:spPr bwMode="auto">
          <a:xfrm>
            <a:off x="838200" y="2010322"/>
            <a:ext cx="3506788"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sz="1600" b="1" dirty="0">
                <a:solidFill>
                  <a:srgbClr val="0F3A68"/>
                </a:solidFill>
                <a:latin typeface="Calibri" panose="020F0502020204030204" pitchFamily="34" charset="0"/>
              </a:rPr>
              <a:t>System has 20 screens</a:t>
            </a:r>
          </a:p>
          <a:p>
            <a:r>
              <a:rPr lang="en-GB" sz="1600" b="1" dirty="0">
                <a:solidFill>
                  <a:srgbClr val="0F3A68"/>
                </a:solidFill>
                <a:latin typeface="Calibri" panose="020F0502020204030204" pitchFamily="34" charset="0"/>
              </a:rPr>
              <a:t>Average 4 menus / screen</a:t>
            </a:r>
          </a:p>
          <a:p>
            <a:r>
              <a:rPr lang="en-GB" sz="1600" b="1" dirty="0">
                <a:solidFill>
                  <a:srgbClr val="0F3A68"/>
                </a:solidFill>
                <a:latin typeface="Calibri" panose="020F0502020204030204" pitchFamily="34" charset="0"/>
              </a:rPr>
              <a:t>Average 3 options / menu</a:t>
            </a:r>
          </a:p>
          <a:p>
            <a:r>
              <a:rPr lang="en-GB" sz="1600" b="1" dirty="0">
                <a:solidFill>
                  <a:srgbClr val="0F3A68"/>
                </a:solidFill>
                <a:latin typeface="Calibri" panose="020F0502020204030204" pitchFamily="34" charset="0"/>
              </a:rPr>
              <a:t>Average of 10 fields / screen</a:t>
            </a:r>
          </a:p>
          <a:p>
            <a:r>
              <a:rPr lang="en-GB" sz="1600" b="1" dirty="0">
                <a:solidFill>
                  <a:srgbClr val="0F3A68"/>
                </a:solidFill>
                <a:latin typeface="Calibri" panose="020F0502020204030204" pitchFamily="34" charset="0"/>
              </a:rPr>
              <a:t>2 types of input per field</a:t>
            </a:r>
          </a:p>
          <a:p>
            <a:r>
              <a:rPr lang="en-GB" sz="1600" b="1" dirty="0">
                <a:solidFill>
                  <a:srgbClr val="0F3A68"/>
                </a:solidFill>
                <a:latin typeface="Calibri" panose="020F0502020204030204" pitchFamily="34" charset="0"/>
              </a:rPr>
              <a:t>Around 100 possible values</a:t>
            </a:r>
          </a:p>
        </p:txBody>
      </p:sp>
      <p:sp>
        <p:nvSpPr>
          <p:cNvPr id="1045508" name="Text Box 4"/>
          <p:cNvSpPr txBox="1">
            <a:spLocks noChangeArrowheads="1"/>
          </p:cNvSpPr>
          <p:nvPr/>
        </p:nvSpPr>
        <p:spPr bwMode="auto">
          <a:xfrm>
            <a:off x="838200" y="3597275"/>
            <a:ext cx="3613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sz="1600" b="1">
                <a:solidFill>
                  <a:srgbClr val="FF0000"/>
                </a:solidFill>
                <a:latin typeface="Calibri" panose="020F0502020204030204" pitchFamily="34" charset="0"/>
              </a:rPr>
              <a:t>Approximate total for exhaustive testing</a:t>
            </a:r>
          </a:p>
          <a:p>
            <a:r>
              <a:rPr lang="en-GB" sz="1600" b="1">
                <a:solidFill>
                  <a:srgbClr val="FF0000"/>
                </a:solidFill>
                <a:latin typeface="Calibri" panose="020F0502020204030204" pitchFamily="34" charset="0"/>
              </a:rPr>
              <a:t>20 x 4 x 3 x 10 x 2 x 100 = 480,000 tests</a:t>
            </a:r>
            <a:endParaRPr lang="en-GB" sz="1600">
              <a:solidFill>
                <a:srgbClr val="FF0000"/>
              </a:solidFill>
              <a:latin typeface="Calibri" panose="020F0502020204030204" pitchFamily="34" charset="0"/>
            </a:endParaRPr>
          </a:p>
        </p:txBody>
      </p:sp>
      <p:sp>
        <p:nvSpPr>
          <p:cNvPr id="1045509" name="Text Box 5"/>
          <p:cNvSpPr txBox="1">
            <a:spLocks noChangeArrowheads="1"/>
          </p:cNvSpPr>
          <p:nvPr/>
        </p:nvSpPr>
        <p:spPr bwMode="auto">
          <a:xfrm>
            <a:off x="685800" y="4191000"/>
            <a:ext cx="621188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sz="1600" b="1">
                <a:solidFill>
                  <a:srgbClr val="9D102D"/>
                </a:solidFill>
                <a:latin typeface="Calibri" panose="020F0502020204030204" pitchFamily="34" charset="0"/>
              </a:rPr>
              <a:t>Test length = 1 sec then test duration = 17.7 days</a:t>
            </a:r>
          </a:p>
          <a:p>
            <a:r>
              <a:rPr lang="en-GB" sz="1600" b="1">
                <a:solidFill>
                  <a:srgbClr val="9D102D"/>
                </a:solidFill>
                <a:latin typeface="Calibri" panose="020F0502020204030204" pitchFamily="34" charset="0"/>
              </a:rPr>
              <a:t>Test length = 10 sec then test duration = 34 weeks</a:t>
            </a:r>
          </a:p>
          <a:p>
            <a:r>
              <a:rPr lang="en-GB" sz="1600" b="1">
                <a:solidFill>
                  <a:srgbClr val="9D102D"/>
                </a:solidFill>
                <a:latin typeface="Calibri" panose="020F0502020204030204" pitchFamily="34" charset="0"/>
              </a:rPr>
              <a:t>Test length = 1 min then test duration = 4 years</a:t>
            </a:r>
          </a:p>
          <a:p>
            <a:r>
              <a:rPr lang="en-GB" sz="1600" b="1">
                <a:solidFill>
                  <a:srgbClr val="9D102D"/>
                </a:solidFill>
                <a:latin typeface="Calibri" panose="020F0502020204030204" pitchFamily="34" charset="0"/>
              </a:rPr>
              <a:t>Test length = 10 mins then test duration = 40 years!</a:t>
            </a:r>
            <a:endParaRPr lang="en-GB" sz="1600">
              <a:solidFill>
                <a:srgbClr val="9D102D"/>
              </a:solidFill>
              <a:latin typeface="Calibri" panose="020F0502020204030204" pitchFamily="34" charset="0"/>
            </a:endParaRPr>
          </a:p>
        </p:txBody>
      </p:sp>
      <p:graphicFrame>
        <p:nvGraphicFramePr>
          <p:cNvPr id="1026" name="Object 6"/>
          <p:cNvGraphicFramePr>
            <a:graphicFrameLocks noChangeAspect="1"/>
          </p:cNvGraphicFramePr>
          <p:nvPr/>
        </p:nvGraphicFramePr>
        <p:xfrm>
          <a:off x="5781675" y="1295400"/>
          <a:ext cx="3362325" cy="2982913"/>
        </p:xfrm>
        <a:graphic>
          <a:graphicData uri="http://schemas.openxmlformats.org/presentationml/2006/ole">
            <mc:AlternateContent xmlns:mc="http://schemas.openxmlformats.org/markup-compatibility/2006">
              <mc:Choice xmlns:v="urn:schemas-microsoft-com:vml" Requires="v">
                <p:oleObj spid="_x0000_s1040" name="Clip" r:id="rId4" imgW="3285720" imgH="2914200" progId="">
                  <p:embed/>
                </p:oleObj>
              </mc:Choice>
              <mc:Fallback>
                <p:oleObj name="Clip" r:id="rId4" imgW="3285720" imgH="29142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1675" y="1295400"/>
                        <a:ext cx="3362325" cy="298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1" name="Text Box 7"/>
          <p:cNvSpPr txBox="1">
            <a:spLocks noChangeArrowheads="1"/>
          </p:cNvSpPr>
          <p:nvPr/>
        </p:nvSpPr>
        <p:spPr bwMode="auto">
          <a:xfrm>
            <a:off x="1752600" y="1434909"/>
            <a:ext cx="61023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spcBef>
                <a:spcPct val="50000"/>
              </a:spcBef>
              <a:buClr>
                <a:srgbClr val="99CCCC"/>
              </a:buClr>
            </a:pPr>
            <a:r>
              <a:rPr kumimoji="1" lang="en-GB" sz="2400" dirty="0">
                <a:solidFill>
                  <a:srgbClr val="003366"/>
                </a:solidFill>
                <a:latin typeface="Trebuchet MS" panose="020B0603020202020204" pitchFamily="34" charset="0"/>
              </a:rPr>
              <a:t>Why don’t we test everything ?</a:t>
            </a:r>
            <a:endParaRPr kumimoji="1" lang="en-US" sz="2400" dirty="0">
              <a:solidFill>
                <a:srgbClr val="003366"/>
              </a:solidFill>
              <a:latin typeface="Trebuchet MS" panose="020B0603020202020204" pitchFamily="34" charset="0"/>
            </a:endParaRPr>
          </a:p>
        </p:txBody>
      </p:sp>
      <p:sp>
        <p:nvSpPr>
          <p:cNvPr id="12" name="TextBox 11"/>
          <p:cNvSpPr txBox="1">
            <a:spLocks noChangeArrowheads="1"/>
          </p:cNvSpPr>
          <p:nvPr/>
        </p:nvSpPr>
        <p:spPr bwMode="auto">
          <a:xfrm>
            <a:off x="762000" y="5715000"/>
            <a:ext cx="7620000" cy="646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t>It is not a matter of time.  But,time is money ( salary is taken by hour. So second is valuable for software houses)</a:t>
            </a:r>
          </a:p>
        </p:txBody>
      </p:sp>
    </p:spTree>
    <p:extLst>
      <p:ext uri="{BB962C8B-B14F-4D97-AF65-F5344CB8AC3E}">
        <p14:creationId xmlns:p14="http://schemas.microsoft.com/office/powerpoint/2010/main" val="18694141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550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550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55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045508" grpId="0" build="p"/>
      <p:bldP spid="1045509" grpId="0"/>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 y="1008999"/>
            <a:ext cx="8991600" cy="665984"/>
          </a:xfrm>
        </p:spPr>
        <p:txBody>
          <a:bodyPr>
            <a:normAutofit fontScale="90000"/>
          </a:bodyPr>
          <a:lstStyle/>
          <a:p>
            <a:pPr marL="838200" indent="-838200"/>
            <a:r>
              <a:rPr lang="en-US" sz="4000" b="1" dirty="0">
                <a:latin typeface="Times New Roman" panose="02020603050405020304" pitchFamily="18" charset="0"/>
                <a:cs typeface="Times New Roman" panose="02020603050405020304" pitchFamily="18" charset="0"/>
              </a:rPr>
              <a:t>Urgency of Equilibrium</a:t>
            </a:r>
            <a:br>
              <a:rPr lang="en-US" sz="4000" b="1" dirty="0">
                <a:latin typeface="Times New Roman" panose="02020603050405020304" pitchFamily="18" charset="0"/>
                <a:cs typeface="Times New Roman" panose="02020603050405020304" pitchFamily="18" charset="0"/>
              </a:rPr>
            </a:br>
            <a:endParaRPr lang="en-US" sz="4000" b="1" dirty="0">
              <a:latin typeface="Times New Roman" panose="02020603050405020304" pitchFamily="18" charset="0"/>
              <a:cs typeface="Times New Roman" panose="02020603050405020304" pitchFamily="18" charset="0"/>
            </a:endParaRPr>
          </a:p>
        </p:txBody>
      </p:sp>
      <p:sp>
        <p:nvSpPr>
          <p:cNvPr id="13315" name="Rectangle 3"/>
          <p:cNvSpPr>
            <a:spLocks noGrp="1" noChangeArrowheads="1"/>
          </p:cNvSpPr>
          <p:nvPr>
            <p:ph idx="1"/>
          </p:nvPr>
        </p:nvSpPr>
        <p:spPr>
          <a:xfrm>
            <a:off x="183357" y="1529255"/>
            <a:ext cx="3657600" cy="4107958"/>
          </a:xfrm>
        </p:spPr>
        <p:txBody>
          <a:bodyPr/>
          <a:lstStyle/>
          <a:p>
            <a:pPr>
              <a:lnSpc>
                <a:spcPct val="90000"/>
              </a:lnSpc>
            </a:pPr>
            <a:r>
              <a:rPr lang="en-US" sz="2400" b="1" dirty="0"/>
              <a:t>If you test too little, the probability of software failure increases</a:t>
            </a:r>
          </a:p>
          <a:p>
            <a:pPr>
              <a:lnSpc>
                <a:spcPct val="90000"/>
              </a:lnSpc>
              <a:buFont typeface="Arial" panose="020B0604020202020204" pitchFamily="34" charset="0"/>
              <a:buNone/>
            </a:pPr>
            <a:endParaRPr lang="en-US" sz="2400" b="1" dirty="0"/>
          </a:p>
          <a:p>
            <a:pPr>
              <a:lnSpc>
                <a:spcPct val="90000"/>
              </a:lnSpc>
            </a:pPr>
            <a:r>
              <a:rPr lang="en-US" sz="2400" b="1" dirty="0"/>
              <a:t>If you try to test too much, the development cost becomes unaffordable</a:t>
            </a:r>
          </a:p>
          <a:p>
            <a:pPr>
              <a:lnSpc>
                <a:spcPct val="90000"/>
              </a:lnSpc>
            </a:pPr>
            <a:endParaRPr lang="en-US" sz="2400" b="1" dirty="0"/>
          </a:p>
          <a:p>
            <a:pPr>
              <a:lnSpc>
                <a:spcPct val="90000"/>
              </a:lnSpc>
              <a:buFont typeface="Arial" panose="020B0604020202020204" pitchFamily="34" charset="0"/>
              <a:buNone/>
            </a:pPr>
            <a:endParaRPr lang="en-US" sz="300" b="1" dirty="0"/>
          </a:p>
          <a:p>
            <a:pPr>
              <a:lnSpc>
                <a:spcPct val="90000"/>
              </a:lnSpc>
            </a:pPr>
            <a:r>
              <a:rPr lang="en-US" sz="2400" b="1" dirty="0"/>
              <a:t>So, we need to conduct some sort of equilibrium</a:t>
            </a:r>
          </a:p>
        </p:txBody>
      </p:sp>
      <p:sp>
        <p:nvSpPr>
          <p:cNvPr id="13316" name="Line 4"/>
          <p:cNvSpPr>
            <a:spLocks noChangeShapeType="1"/>
          </p:cNvSpPr>
          <p:nvPr/>
        </p:nvSpPr>
        <p:spPr bwMode="auto">
          <a:xfrm flipV="1">
            <a:off x="4114800" y="1905000"/>
            <a:ext cx="0" cy="3429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7" name="Line 5"/>
          <p:cNvSpPr>
            <a:spLocks noChangeShapeType="1"/>
          </p:cNvSpPr>
          <p:nvPr/>
        </p:nvSpPr>
        <p:spPr bwMode="auto">
          <a:xfrm>
            <a:off x="4114800" y="5334000"/>
            <a:ext cx="411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3318" name="AutoShape 6"/>
          <p:cNvCxnSpPr>
            <a:cxnSpLocks noChangeShapeType="1"/>
          </p:cNvCxnSpPr>
          <p:nvPr/>
        </p:nvCxnSpPr>
        <p:spPr bwMode="auto">
          <a:xfrm>
            <a:off x="4572000" y="2286000"/>
            <a:ext cx="2971800" cy="2667000"/>
          </a:xfrm>
          <a:prstGeom prst="curvedConnector3">
            <a:avLst>
              <a:gd name="adj1" fmla="val 4017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3319" name="Freeform 7"/>
          <p:cNvSpPr>
            <a:spLocks/>
          </p:cNvSpPr>
          <p:nvPr/>
        </p:nvSpPr>
        <p:spPr bwMode="auto">
          <a:xfrm>
            <a:off x="4343400" y="2057400"/>
            <a:ext cx="3200400" cy="2971800"/>
          </a:xfrm>
          <a:custGeom>
            <a:avLst/>
            <a:gdLst>
              <a:gd name="T0" fmla="*/ 0 w 2016"/>
              <a:gd name="T1" fmla="*/ 2147483647 h 1872"/>
              <a:gd name="T2" fmla="*/ 2147483647 w 2016"/>
              <a:gd name="T3" fmla="*/ 2147483647 h 1872"/>
              <a:gd name="T4" fmla="*/ 2147483647 w 2016"/>
              <a:gd name="T5" fmla="*/ 2147483647 h 1872"/>
              <a:gd name="T6" fmla="*/ 2147483647 w 2016"/>
              <a:gd name="T7" fmla="*/ 0 h 1872"/>
              <a:gd name="T8" fmla="*/ 0 60000 65536"/>
              <a:gd name="T9" fmla="*/ 0 60000 65536"/>
              <a:gd name="T10" fmla="*/ 0 60000 65536"/>
              <a:gd name="T11" fmla="*/ 0 60000 65536"/>
              <a:gd name="T12" fmla="*/ 0 w 2016"/>
              <a:gd name="T13" fmla="*/ 0 h 1872"/>
              <a:gd name="T14" fmla="*/ 2016 w 2016"/>
              <a:gd name="T15" fmla="*/ 1872 h 1872"/>
            </a:gdLst>
            <a:ahLst/>
            <a:cxnLst>
              <a:cxn ang="T8">
                <a:pos x="T0" y="T1"/>
              </a:cxn>
              <a:cxn ang="T9">
                <a:pos x="T2" y="T3"/>
              </a:cxn>
              <a:cxn ang="T10">
                <a:pos x="T4" y="T5"/>
              </a:cxn>
              <a:cxn ang="T11">
                <a:pos x="T6" y="T7"/>
              </a:cxn>
            </a:cxnLst>
            <a:rect l="T12" t="T13" r="T14" b="T15"/>
            <a:pathLst>
              <a:path w="2016" h="1872">
                <a:moveTo>
                  <a:pt x="0" y="1872"/>
                </a:moveTo>
                <a:cubicBezTo>
                  <a:pt x="360" y="1716"/>
                  <a:pt x="720" y="1560"/>
                  <a:pt x="1008" y="1344"/>
                </a:cubicBezTo>
                <a:cubicBezTo>
                  <a:pt x="1296" y="1128"/>
                  <a:pt x="1560" y="800"/>
                  <a:pt x="1728" y="576"/>
                </a:cubicBezTo>
                <a:cubicBezTo>
                  <a:pt x="1896" y="352"/>
                  <a:pt x="1968" y="96"/>
                  <a:pt x="2016"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p>
        </p:txBody>
      </p:sp>
      <p:sp>
        <p:nvSpPr>
          <p:cNvPr id="13320" name="Text Box 8"/>
          <p:cNvSpPr txBox="1">
            <a:spLocks noChangeArrowheads="1"/>
          </p:cNvSpPr>
          <p:nvPr/>
        </p:nvSpPr>
        <p:spPr bwMode="auto">
          <a:xfrm>
            <a:off x="7620000" y="1804988"/>
            <a:ext cx="7969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400"/>
              <a:t>Cost of </a:t>
            </a:r>
          </a:p>
          <a:p>
            <a:pPr eaLnBrk="1" hangingPunct="1"/>
            <a:r>
              <a:rPr lang="en-US" sz="1400"/>
              <a:t>Testing</a:t>
            </a:r>
            <a:endParaRPr lang="en-US" sz="2800"/>
          </a:p>
        </p:txBody>
      </p:sp>
      <p:sp>
        <p:nvSpPr>
          <p:cNvPr id="13321" name="Text Box 9"/>
          <p:cNvSpPr txBox="1">
            <a:spLocks noChangeArrowheads="1"/>
          </p:cNvSpPr>
          <p:nvPr/>
        </p:nvSpPr>
        <p:spPr bwMode="auto">
          <a:xfrm>
            <a:off x="4495800" y="1828800"/>
            <a:ext cx="12017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400"/>
              <a:t>Number of</a:t>
            </a:r>
          </a:p>
          <a:p>
            <a:pPr algn="ctr" eaLnBrk="1" hangingPunct="1"/>
            <a:r>
              <a:rPr lang="en-US" sz="1400"/>
              <a:t>Missed Bugs</a:t>
            </a:r>
          </a:p>
        </p:txBody>
      </p:sp>
      <p:sp>
        <p:nvSpPr>
          <p:cNvPr id="13322" name="Text Box 10"/>
          <p:cNvSpPr txBox="1">
            <a:spLocks noChangeArrowheads="1"/>
          </p:cNvSpPr>
          <p:nvPr/>
        </p:nvSpPr>
        <p:spPr bwMode="auto">
          <a:xfrm>
            <a:off x="6934200" y="3444875"/>
            <a:ext cx="1184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t>Over</a:t>
            </a:r>
          </a:p>
          <a:p>
            <a:pPr algn="ctr" eaLnBrk="1" hangingPunct="1"/>
            <a:r>
              <a:rPr lang="en-US"/>
              <a:t>Testing</a:t>
            </a:r>
          </a:p>
        </p:txBody>
      </p:sp>
      <p:sp>
        <p:nvSpPr>
          <p:cNvPr id="13323" name="Text Box 11"/>
          <p:cNvSpPr txBox="1">
            <a:spLocks noChangeArrowheads="1"/>
          </p:cNvSpPr>
          <p:nvPr/>
        </p:nvSpPr>
        <p:spPr bwMode="auto">
          <a:xfrm>
            <a:off x="5383213" y="5410200"/>
            <a:ext cx="16271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400"/>
              <a:t>Amount of Testing</a:t>
            </a:r>
          </a:p>
        </p:txBody>
      </p:sp>
      <p:sp>
        <p:nvSpPr>
          <p:cNvPr id="13324" name="Text Box 12"/>
          <p:cNvSpPr txBox="1">
            <a:spLocks noChangeArrowheads="1"/>
          </p:cNvSpPr>
          <p:nvPr/>
        </p:nvSpPr>
        <p:spPr bwMode="auto">
          <a:xfrm>
            <a:off x="4346575" y="3200400"/>
            <a:ext cx="1184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t>Under</a:t>
            </a:r>
          </a:p>
          <a:p>
            <a:pPr algn="ctr" eaLnBrk="1" hangingPunct="1"/>
            <a:r>
              <a:rPr lang="en-US"/>
              <a:t>Testing</a:t>
            </a:r>
          </a:p>
        </p:txBody>
      </p:sp>
      <p:sp>
        <p:nvSpPr>
          <p:cNvPr id="13325" name="Line 13"/>
          <p:cNvSpPr>
            <a:spLocks noChangeShapeType="1"/>
          </p:cNvSpPr>
          <p:nvPr/>
        </p:nvSpPr>
        <p:spPr bwMode="auto">
          <a:xfrm flipH="1">
            <a:off x="6019800" y="3581400"/>
            <a:ext cx="152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26" name="Text Box 14"/>
          <p:cNvSpPr txBox="1">
            <a:spLocks noChangeArrowheads="1"/>
          </p:cNvSpPr>
          <p:nvPr/>
        </p:nvSpPr>
        <p:spPr bwMode="auto">
          <a:xfrm>
            <a:off x="5767388" y="3124200"/>
            <a:ext cx="938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200"/>
              <a:t>Testing</a:t>
            </a:r>
          </a:p>
          <a:p>
            <a:pPr algn="ctr" eaLnBrk="1" hangingPunct="1"/>
            <a:r>
              <a:rPr lang="en-US" sz="1200"/>
              <a:t>Equilibrium</a:t>
            </a:r>
            <a:endParaRPr lang="en-US"/>
          </a:p>
        </p:txBody>
      </p:sp>
      <p:sp>
        <p:nvSpPr>
          <p:cNvPr id="13327" name="Text Box 15"/>
          <p:cNvSpPr txBox="1">
            <a:spLocks noChangeArrowheads="1"/>
          </p:cNvSpPr>
          <p:nvPr/>
        </p:nvSpPr>
        <p:spPr bwMode="auto">
          <a:xfrm>
            <a:off x="3886200" y="2701925"/>
            <a:ext cx="2159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400"/>
              <a:t>Quantity</a:t>
            </a:r>
          </a:p>
        </p:txBody>
      </p:sp>
      <p:sp>
        <p:nvSpPr>
          <p:cNvPr id="16" name="Freeform 15"/>
          <p:cNvSpPr/>
          <p:nvPr/>
        </p:nvSpPr>
        <p:spPr>
          <a:xfrm>
            <a:off x="5786438" y="4006850"/>
            <a:ext cx="484187" cy="387350"/>
          </a:xfrm>
          <a:custGeom>
            <a:avLst/>
            <a:gdLst>
              <a:gd name="connsiteX0" fmla="*/ 484090 w 484090"/>
              <a:gd name="connsiteY0" fmla="*/ 157577 h 388462"/>
              <a:gd name="connsiteX1" fmla="*/ 435105 w 484090"/>
              <a:gd name="connsiteY1" fmla="*/ 124920 h 388462"/>
              <a:gd name="connsiteX2" fmla="*/ 402448 w 484090"/>
              <a:gd name="connsiteY2" fmla="*/ 92262 h 388462"/>
              <a:gd name="connsiteX3" fmla="*/ 222833 w 484090"/>
              <a:gd name="connsiteY3" fmla="*/ 43277 h 388462"/>
              <a:gd name="connsiteX4" fmla="*/ 26890 w 484090"/>
              <a:gd name="connsiteY4" fmla="*/ 141248 h 388462"/>
              <a:gd name="connsiteX5" fmla="*/ 10562 w 484090"/>
              <a:gd name="connsiteY5" fmla="*/ 190234 h 388462"/>
              <a:gd name="connsiteX6" fmla="*/ 26890 w 484090"/>
              <a:gd name="connsiteY6" fmla="*/ 271877 h 388462"/>
              <a:gd name="connsiteX7" fmla="*/ 75876 w 484090"/>
              <a:gd name="connsiteY7" fmla="*/ 288205 h 388462"/>
              <a:gd name="connsiteX8" fmla="*/ 124862 w 484090"/>
              <a:gd name="connsiteY8" fmla="*/ 320862 h 388462"/>
              <a:gd name="connsiteX9" fmla="*/ 222833 w 484090"/>
              <a:gd name="connsiteY9" fmla="*/ 369848 h 388462"/>
              <a:gd name="connsiteX10" fmla="*/ 320805 w 484090"/>
              <a:gd name="connsiteY10" fmla="*/ 337191 h 388462"/>
              <a:gd name="connsiteX11" fmla="*/ 369790 w 484090"/>
              <a:gd name="connsiteY11" fmla="*/ 320862 h 388462"/>
              <a:gd name="connsiteX12" fmla="*/ 435105 w 484090"/>
              <a:gd name="connsiteY12" fmla="*/ 190234 h 388462"/>
              <a:gd name="connsiteX13" fmla="*/ 435105 w 484090"/>
              <a:gd name="connsiteY13" fmla="*/ 190234 h 388462"/>
              <a:gd name="connsiteX14" fmla="*/ 418776 w 484090"/>
              <a:gd name="connsiteY14" fmla="*/ 190234 h 3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4090" h="388462">
                <a:moveTo>
                  <a:pt x="484090" y="157577"/>
                </a:moveTo>
                <a:cubicBezTo>
                  <a:pt x="467762" y="146691"/>
                  <a:pt x="450429" y="137179"/>
                  <a:pt x="435105" y="124920"/>
                </a:cubicBezTo>
                <a:cubicBezTo>
                  <a:pt x="423084" y="115303"/>
                  <a:pt x="416218" y="99147"/>
                  <a:pt x="402448" y="92262"/>
                </a:cubicBezTo>
                <a:cubicBezTo>
                  <a:pt x="347204" y="64640"/>
                  <a:pt x="282556" y="55221"/>
                  <a:pt x="222833" y="43277"/>
                </a:cubicBezTo>
                <a:cubicBezTo>
                  <a:pt x="0" y="63534"/>
                  <a:pt x="62202" y="0"/>
                  <a:pt x="26890" y="141248"/>
                </a:cubicBezTo>
                <a:cubicBezTo>
                  <a:pt x="22716" y="157946"/>
                  <a:pt x="16005" y="173905"/>
                  <a:pt x="10562" y="190234"/>
                </a:cubicBezTo>
                <a:cubicBezTo>
                  <a:pt x="16005" y="217448"/>
                  <a:pt x="11495" y="248785"/>
                  <a:pt x="26890" y="271877"/>
                </a:cubicBezTo>
                <a:cubicBezTo>
                  <a:pt x="36437" y="286198"/>
                  <a:pt x="60481" y="280508"/>
                  <a:pt x="75876" y="288205"/>
                </a:cubicBezTo>
                <a:cubicBezTo>
                  <a:pt x="93429" y="296981"/>
                  <a:pt x="107309" y="312086"/>
                  <a:pt x="124862" y="320862"/>
                </a:cubicBezTo>
                <a:cubicBezTo>
                  <a:pt x="260063" y="388462"/>
                  <a:pt x="82455" y="276262"/>
                  <a:pt x="222833" y="369848"/>
                </a:cubicBezTo>
                <a:lnTo>
                  <a:pt x="320805" y="337191"/>
                </a:lnTo>
                <a:lnTo>
                  <a:pt x="369790" y="320862"/>
                </a:lnTo>
                <a:cubicBezTo>
                  <a:pt x="426789" y="263864"/>
                  <a:pt x="397580" y="302810"/>
                  <a:pt x="435105" y="190234"/>
                </a:cubicBezTo>
                <a:lnTo>
                  <a:pt x="435105" y="190234"/>
                </a:lnTo>
                <a:lnTo>
                  <a:pt x="418776" y="190234"/>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34109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When should we Stop Testing</a:t>
            </a:r>
            <a:endParaRPr lang="en-US" dirty="0"/>
          </a:p>
        </p:txBody>
      </p:sp>
      <p:sp>
        <p:nvSpPr>
          <p:cNvPr id="5" name="Rectangle 1"/>
          <p:cNvSpPr>
            <a:spLocks noGrp="1" noChangeArrowheads="1"/>
          </p:cNvSpPr>
          <p:nvPr>
            <p:ph idx="1"/>
          </p:nvPr>
        </p:nvSpPr>
        <p:spPr bwMode="auto">
          <a:xfrm>
            <a:off x="457201" y="1483375"/>
            <a:ext cx="8432800"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80"/>
                </a:solidFill>
                <a:effectLst/>
                <a:latin typeface="Verdana" panose="020B0604030504040204" pitchFamily="34" charset="0"/>
                <a:cs typeface="Arial" panose="020B0604020202020204" pitchFamily="34" charset="0"/>
              </a:rPr>
              <a:t>Most common factors helpful in deciding when to stop the testing are:</a:t>
            </a:r>
            <a:br>
              <a:rPr kumimoji="0" lang="en-US" sz="1600" b="0" i="0" u="none" strike="noStrike" cap="none" normalizeH="0" baseline="0" dirty="0">
                <a:ln>
                  <a:noFill/>
                </a:ln>
                <a:solidFill>
                  <a:srgbClr val="000080"/>
                </a:solidFill>
                <a:effectLst/>
                <a:cs typeface="Arial" panose="020B0604020202020204" pitchFamily="34" charset="0"/>
              </a:rPr>
            </a:br>
            <a:br>
              <a:rPr kumimoji="0" lang="en-US" sz="1600" b="0" i="0" u="none" strike="noStrike" cap="none" normalizeH="0" baseline="0" dirty="0">
                <a:ln>
                  <a:noFill/>
                </a:ln>
                <a:solidFill>
                  <a:srgbClr val="000080"/>
                </a:solidFill>
                <a:effectLst/>
                <a:cs typeface="Arial" panose="020B0604020202020204" pitchFamily="34" charset="0"/>
              </a:rPr>
            </a:br>
            <a:endParaRPr kumimoji="0" 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333333"/>
                </a:solidFill>
                <a:effectLst/>
                <a:latin typeface="Verdana" panose="020B0604030504040204" pitchFamily="34" charset="0"/>
                <a:cs typeface="Arial" panose="020B0604020202020204" pitchFamily="34" charset="0"/>
              </a:rPr>
              <a:t>1) Stop the Testing when deadlines like release deadlines or testing deadlines have reached</a:t>
            </a:r>
            <a:br>
              <a:rPr kumimoji="0" lang="en-US" sz="1600" b="0" i="0" u="none" strike="noStrike" cap="none" normalizeH="0" baseline="0" dirty="0">
                <a:ln>
                  <a:noFill/>
                </a:ln>
                <a:solidFill>
                  <a:srgbClr val="333333"/>
                </a:solidFill>
                <a:effectLst/>
                <a:latin typeface="Verdana" panose="020B0604030504040204" pitchFamily="34" charset="0"/>
                <a:cs typeface="Arial" panose="020B0604020202020204" pitchFamily="34" charset="0"/>
              </a:rPr>
            </a:br>
            <a:endParaRPr kumimoji="0" 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333333"/>
                </a:solidFill>
                <a:effectLst/>
                <a:latin typeface="Verdana" panose="020B0604030504040204" pitchFamily="34" charset="0"/>
                <a:cs typeface="Arial" panose="020B0604020202020204" pitchFamily="34" charset="0"/>
              </a:rPr>
              <a:t>2) Stop the Testing when the test cases have been </a:t>
            </a:r>
            <a:r>
              <a:rPr kumimoji="0" lang="en-US" sz="1600" b="0" i="0" u="none" strike="noStrike" cap="none" normalizeH="0" baseline="0" dirty="0">
                <a:ln>
                  <a:noFill/>
                </a:ln>
                <a:solidFill>
                  <a:srgbClr val="000000"/>
                </a:solidFill>
                <a:effectLst/>
                <a:latin typeface="Verdana" panose="020B0604030504040204" pitchFamily="34" charset="0"/>
                <a:cs typeface="Arial" panose="020B0604020202020204" pitchFamily="34" charset="0"/>
              </a:rPr>
              <a:t>completed with some prescribed pass percentage.</a:t>
            </a:r>
            <a:br>
              <a:rPr kumimoji="0" lang="en-US" sz="1600" b="0" i="0" u="none" strike="noStrike" cap="none" normalizeH="0" baseline="0" dirty="0">
                <a:ln>
                  <a:noFill/>
                </a:ln>
                <a:solidFill>
                  <a:srgbClr val="000000"/>
                </a:solidFill>
                <a:effectLst/>
                <a:latin typeface="Verdana" panose="020B0604030504040204" pitchFamily="34" charset="0"/>
                <a:cs typeface="Arial" panose="020B0604020202020204" pitchFamily="34" charset="0"/>
              </a:rPr>
            </a:br>
            <a:endParaRPr kumimoji="0" 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Verdana" panose="020B0604030504040204" pitchFamily="34" charset="0"/>
                <a:cs typeface="Arial" panose="020B0604020202020204" pitchFamily="34" charset="0"/>
              </a:rPr>
              <a:t>3) </a:t>
            </a:r>
            <a:r>
              <a:rPr kumimoji="0" lang="en-US" sz="1600" b="0" i="0" u="none" strike="noStrike" cap="none" normalizeH="0" baseline="0" dirty="0">
                <a:ln>
                  <a:noFill/>
                </a:ln>
                <a:solidFill>
                  <a:srgbClr val="000000"/>
                </a:solidFill>
                <a:effectLst/>
                <a:cs typeface="Arial" panose="020B0604020202020204" pitchFamily="34" charset="0"/>
              </a:rPr>
              <a:t>Stop the Testing when the testing budget comes to its end.</a:t>
            </a:r>
            <a:br>
              <a:rPr kumimoji="0" lang="en-US" sz="1600" b="0" i="0" u="none" strike="noStrike" cap="none" normalizeH="0" baseline="0" dirty="0">
                <a:ln>
                  <a:noFill/>
                </a:ln>
                <a:solidFill>
                  <a:srgbClr val="000000"/>
                </a:solidFill>
                <a:effectLst/>
                <a:cs typeface="Arial" panose="020B0604020202020204" pitchFamily="34" charset="0"/>
              </a:rPr>
            </a:br>
            <a:endParaRPr kumimoji="0" 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333333"/>
                </a:solidFill>
                <a:effectLst/>
                <a:latin typeface="Verdana" panose="020B0604030504040204" pitchFamily="34" charset="0"/>
                <a:cs typeface="Arial" panose="020B0604020202020204" pitchFamily="34" charset="0"/>
              </a:rPr>
              <a:t>4) Stop the Testing when the </a:t>
            </a:r>
            <a:r>
              <a:rPr kumimoji="0" lang="en-US" sz="1600" b="0" i="0" u="none" strike="noStrike" cap="none" normalizeH="0" baseline="0" dirty="0">
                <a:ln>
                  <a:noFill/>
                </a:ln>
                <a:solidFill>
                  <a:srgbClr val="000000"/>
                </a:solidFill>
                <a:effectLst/>
                <a:latin typeface="Verdana" panose="020B0604030504040204" pitchFamily="34" charset="0"/>
                <a:cs typeface="Arial" panose="020B0604020202020204" pitchFamily="34" charset="0"/>
              </a:rPr>
              <a:t>code coverage and functionality requirements come to a desired level.</a:t>
            </a:r>
            <a:br>
              <a:rPr kumimoji="0" lang="en-US" sz="1600" b="0" i="0" u="none" strike="noStrike" cap="none" normalizeH="0" baseline="0" dirty="0">
                <a:ln>
                  <a:noFill/>
                </a:ln>
                <a:solidFill>
                  <a:srgbClr val="000000"/>
                </a:solidFill>
                <a:effectLst/>
                <a:latin typeface="Verdana" panose="020B0604030504040204" pitchFamily="34" charset="0"/>
                <a:cs typeface="Arial" panose="020B0604020202020204" pitchFamily="34" charset="0"/>
              </a:rPr>
            </a:br>
            <a:endParaRPr kumimoji="0" 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333333"/>
                </a:solidFill>
                <a:effectLst/>
                <a:latin typeface="Verdana" panose="020B0604030504040204" pitchFamily="34" charset="0"/>
                <a:cs typeface="Arial" panose="020B0604020202020204" pitchFamily="34" charset="0"/>
              </a:rPr>
              <a:t>5) Stop the Testing when </a:t>
            </a:r>
            <a:r>
              <a:rPr kumimoji="0" lang="en-US" sz="1600" b="0" i="0" u="none" strike="noStrike" cap="none" normalizeH="0" baseline="0" dirty="0">
                <a:ln>
                  <a:noFill/>
                </a:ln>
                <a:solidFill>
                  <a:srgbClr val="000000"/>
                </a:solidFill>
                <a:effectLst/>
                <a:latin typeface="Verdana" panose="020B0604030504040204" pitchFamily="34" charset="0"/>
                <a:cs typeface="Arial" panose="020B0604020202020204" pitchFamily="34" charset="0"/>
              </a:rPr>
              <a:t>bug rate drops below a prescribed level</a:t>
            </a:r>
            <a:br>
              <a:rPr kumimoji="0" lang="en-US" sz="1600" b="0" i="0" u="none" strike="noStrike" cap="none" normalizeH="0" baseline="0" dirty="0">
                <a:ln>
                  <a:noFill/>
                </a:ln>
                <a:solidFill>
                  <a:srgbClr val="000000"/>
                </a:solidFill>
                <a:effectLst/>
                <a:latin typeface="Verdana" panose="020B0604030504040204" pitchFamily="34" charset="0"/>
                <a:cs typeface="Arial" panose="020B0604020202020204" pitchFamily="34" charset="0"/>
              </a:rPr>
            </a:br>
            <a:endParaRPr kumimoji="0" 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80"/>
                </a:solidFill>
                <a:effectLst/>
                <a:latin typeface="Verdana" panose="020B0604030504040204" pitchFamily="34" charset="0"/>
                <a:cs typeface="Arial" panose="020B0604020202020204" pitchFamily="34" charset="0"/>
              </a:rPr>
              <a:t>6) </a:t>
            </a:r>
            <a:r>
              <a:rPr kumimoji="0" lang="en-US" sz="1600" b="0" i="0" u="none" strike="noStrike" cap="none" normalizeH="0" baseline="0" dirty="0">
                <a:ln>
                  <a:noFill/>
                </a:ln>
                <a:solidFill>
                  <a:srgbClr val="333333"/>
                </a:solidFill>
                <a:effectLst/>
                <a:latin typeface="Verdana" panose="020B0604030504040204" pitchFamily="34" charset="0"/>
                <a:cs typeface="Arial" panose="020B0604020202020204" pitchFamily="34" charset="0"/>
              </a:rPr>
              <a:t>Stop the Testing when the period of </a:t>
            </a:r>
            <a:r>
              <a:rPr kumimoji="0" lang="en-US" sz="1600" b="0" i="0" u="none" strike="noStrike" cap="none" normalizeH="0" baseline="0" dirty="0">
                <a:ln>
                  <a:noFill/>
                </a:ln>
                <a:solidFill>
                  <a:srgbClr val="000000"/>
                </a:solidFill>
                <a:effectLst/>
                <a:latin typeface="Verdana" panose="020B0604030504040204" pitchFamily="34" charset="0"/>
                <a:cs typeface="Arial" panose="020B0604020202020204" pitchFamily="34" charset="0"/>
              </a:rPr>
              <a:t>beta testing / alpha testing gets over.</a:t>
            </a:r>
            <a:br>
              <a:rPr kumimoji="0" lang="en-US" sz="1600" b="0" i="0" u="none" strike="noStrike" cap="none" normalizeH="0" baseline="0" dirty="0">
                <a:ln>
                  <a:noFill/>
                </a:ln>
                <a:solidFill>
                  <a:srgbClr val="000000"/>
                </a:solidFill>
                <a:effectLst/>
                <a:latin typeface="Verdana" panose="020B0604030504040204" pitchFamily="34" charset="0"/>
                <a:cs typeface="Arial" panose="020B0604020202020204" pitchFamily="34" charset="0"/>
              </a:rPr>
            </a:br>
            <a:endParaRPr kumimoji="0" 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04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58220" y="914401"/>
            <a:ext cx="4627563" cy="55483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685800" y="4876800"/>
            <a:ext cx="7924800" cy="685800"/>
          </a:xfrm>
        </p:spPr>
        <p:txBody>
          <a:bodyPr>
            <a:normAutofit fontScale="90000"/>
          </a:bodyPr>
          <a:lstStyle/>
          <a:p>
            <a:r>
              <a:rPr lang="en-US" dirty="0">
                <a:effectLst>
                  <a:outerShdw blurRad="38100" dist="38100" dir="2700000" algn="tl">
                    <a:srgbClr val="000000">
                      <a:alpha val="43137"/>
                    </a:srgbClr>
                  </a:outerShdw>
                  <a:reflection blurRad="12000" stA="20000" endPos="50000" dist="12700" dir="5400000" sy="-100000" algn="bl" rotWithShape="0"/>
                </a:effectLst>
              </a:rPr>
              <a:t>What Is Testing?</a:t>
            </a:r>
          </a:p>
        </p:txBody>
      </p:sp>
    </p:spTree>
    <p:extLst>
      <p:ext uri="{BB962C8B-B14F-4D97-AF65-F5344CB8AC3E}">
        <p14:creationId xmlns:p14="http://schemas.microsoft.com/office/powerpoint/2010/main" val="51252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Testing?</a:t>
            </a:r>
          </a:p>
        </p:txBody>
      </p:sp>
      <p:sp>
        <p:nvSpPr>
          <p:cNvPr id="3" name="Content Placeholder 2"/>
          <p:cNvSpPr>
            <a:spLocks noGrp="1"/>
          </p:cNvSpPr>
          <p:nvPr>
            <p:ph idx="1"/>
          </p:nvPr>
        </p:nvSpPr>
        <p:spPr/>
        <p:txBody>
          <a:bodyPr>
            <a:normAutofit fontScale="92500" lnSpcReduction="10000"/>
          </a:bodyPr>
          <a:lstStyle/>
          <a:p>
            <a:r>
              <a:rPr lang="en-US" dirty="0"/>
              <a:t>What is testing?</a:t>
            </a:r>
          </a:p>
          <a:p>
            <a:pPr lvl="1"/>
            <a:r>
              <a:rPr lang="en-US" dirty="0"/>
              <a:t>The process of </a:t>
            </a:r>
            <a:r>
              <a:rPr lang="en-US" dirty="0">
                <a:solidFill>
                  <a:srgbClr val="FF0000"/>
                </a:solidFill>
              </a:rPr>
              <a:t>exercising</a:t>
            </a:r>
            <a:r>
              <a:rPr lang="en-US" dirty="0"/>
              <a:t> software </a:t>
            </a:r>
          </a:p>
          <a:p>
            <a:pPr lvl="2"/>
            <a:r>
              <a:rPr lang="en-US" dirty="0"/>
              <a:t>To verify that it satisfies specified requirements and to detect errors</a:t>
            </a:r>
          </a:p>
          <a:p>
            <a:pPr lvl="1"/>
            <a:r>
              <a:rPr lang="en-US" dirty="0"/>
              <a:t>The process of </a:t>
            </a:r>
            <a:r>
              <a:rPr lang="en-US" dirty="0">
                <a:solidFill>
                  <a:srgbClr val="FF0000"/>
                </a:solidFill>
              </a:rPr>
              <a:t>analyzing</a:t>
            </a:r>
            <a:r>
              <a:rPr lang="en-US" dirty="0"/>
              <a:t> a software item </a:t>
            </a:r>
          </a:p>
          <a:p>
            <a:pPr lvl="2"/>
            <a:r>
              <a:rPr lang="en-US" dirty="0"/>
              <a:t>To detect the </a:t>
            </a:r>
            <a:r>
              <a:rPr lang="en-US" dirty="0">
                <a:solidFill>
                  <a:srgbClr val="FF0000"/>
                </a:solidFill>
              </a:rPr>
              <a:t>differences between existing and required conditions </a:t>
            </a:r>
            <a:r>
              <a:rPr lang="en-US" dirty="0"/>
              <a:t>(that is, bugs), </a:t>
            </a:r>
          </a:p>
          <a:p>
            <a:pPr lvl="2"/>
            <a:r>
              <a:rPr lang="en-US" dirty="0"/>
              <a:t>To evaluate the features of the software item</a:t>
            </a:r>
          </a:p>
        </p:txBody>
      </p:sp>
    </p:spTree>
    <p:extLst>
      <p:ext uri="{BB962C8B-B14F-4D97-AF65-F5344CB8AC3E}">
        <p14:creationId xmlns:p14="http://schemas.microsoft.com/office/powerpoint/2010/main" val="2710305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Contents</a:t>
            </a:r>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a:pPr>
            <a:r>
              <a:rPr lang="en-US" sz="2800" dirty="0"/>
              <a:t>Why is Testing Necessary?</a:t>
            </a:r>
          </a:p>
          <a:p>
            <a:pPr lvl="1">
              <a:lnSpc>
                <a:spcPct val="100000"/>
              </a:lnSpc>
            </a:pPr>
            <a:r>
              <a:rPr lang="en-US" sz="2400" dirty="0"/>
              <a:t>Software Systems Context</a:t>
            </a:r>
          </a:p>
          <a:p>
            <a:pPr lvl="1">
              <a:lnSpc>
                <a:spcPct val="100000"/>
              </a:lnSpc>
            </a:pPr>
            <a:r>
              <a:rPr lang="en-US" sz="2400" dirty="0"/>
              <a:t>Causes of Software Defects</a:t>
            </a:r>
          </a:p>
          <a:p>
            <a:pPr lvl="1">
              <a:lnSpc>
                <a:spcPct val="100000"/>
              </a:lnSpc>
            </a:pPr>
            <a:r>
              <a:rPr lang="en-US" sz="2400" dirty="0"/>
              <a:t>Role of Testing in Software Development, Maintenance and Operations</a:t>
            </a:r>
          </a:p>
          <a:p>
            <a:pPr lvl="1">
              <a:lnSpc>
                <a:spcPct val="100000"/>
              </a:lnSpc>
            </a:pPr>
            <a:r>
              <a:rPr lang="en-US" sz="2400" dirty="0"/>
              <a:t>Testing and Quality</a:t>
            </a:r>
          </a:p>
          <a:p>
            <a:pPr lvl="1">
              <a:lnSpc>
                <a:spcPct val="100000"/>
              </a:lnSpc>
            </a:pPr>
            <a:r>
              <a:rPr lang="en-US" sz="2400" dirty="0"/>
              <a:t>How Much Testing is Enough?</a:t>
            </a:r>
          </a:p>
          <a:p>
            <a:pPr marL="342900" indent="-342900">
              <a:lnSpc>
                <a:spcPct val="100000"/>
              </a:lnSpc>
              <a:buSzPct val="100000"/>
              <a:buFont typeface="+mj-lt"/>
              <a:buAutoNum type="arabicPeriod"/>
            </a:pPr>
            <a:r>
              <a:rPr lang="en-US" sz="2800" dirty="0"/>
              <a:t>What is Testing?</a:t>
            </a:r>
          </a:p>
          <a:p>
            <a:pPr marL="342900" indent="-342900">
              <a:lnSpc>
                <a:spcPct val="100000"/>
              </a:lnSpc>
              <a:buSzPct val="100000"/>
              <a:buFont typeface="+mj-lt"/>
              <a:buAutoNum type="arabicPeriod"/>
            </a:pPr>
            <a:r>
              <a:rPr lang="en-US" sz="2800" dirty="0"/>
              <a:t>Seven Testing Principles</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15423" y="3905250"/>
            <a:ext cx="2590800" cy="1943100"/>
          </a:xfrm>
          <a:prstGeom prst="roundRect">
            <a:avLst>
              <a:gd name="adj" fmla="val 8170"/>
            </a:avLst>
          </a:prstGeom>
          <a:effectLst>
            <a:glow rad="101600">
              <a:schemeClr val="tx1">
                <a:alpha val="60000"/>
              </a:schemeClr>
            </a:glow>
            <a:softEdge rad="63500"/>
          </a:effectLst>
        </p:spPr>
      </p:pic>
    </p:spTree>
    <p:extLst>
      <p:ext uri="{BB962C8B-B14F-4D97-AF65-F5344CB8AC3E}">
        <p14:creationId xmlns:p14="http://schemas.microsoft.com/office/powerpoint/2010/main" val="2753631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Testing? (2)</a:t>
            </a:r>
          </a:p>
        </p:txBody>
      </p:sp>
      <p:sp>
        <p:nvSpPr>
          <p:cNvPr id="3" name="Content Placeholder 2"/>
          <p:cNvSpPr>
            <a:spLocks noGrp="1"/>
          </p:cNvSpPr>
          <p:nvPr>
            <p:ph idx="1"/>
          </p:nvPr>
        </p:nvSpPr>
        <p:spPr/>
        <p:txBody>
          <a:bodyPr/>
          <a:lstStyle/>
          <a:p>
            <a:r>
              <a:rPr lang="en-US" dirty="0"/>
              <a:t>What is testing?</a:t>
            </a:r>
          </a:p>
          <a:p>
            <a:pPr lvl="1"/>
            <a:r>
              <a:rPr lang="en-US" dirty="0"/>
              <a:t>The process of </a:t>
            </a:r>
            <a:r>
              <a:rPr lang="en-US" dirty="0">
                <a:solidFill>
                  <a:srgbClr val="FF0000"/>
                </a:solidFill>
              </a:rPr>
              <a:t>operating </a:t>
            </a:r>
            <a:r>
              <a:rPr lang="en-US" dirty="0"/>
              <a:t>a system or component </a:t>
            </a:r>
            <a:r>
              <a:rPr lang="en-US" dirty="0">
                <a:solidFill>
                  <a:srgbClr val="FF0000"/>
                </a:solidFill>
              </a:rPr>
              <a:t>under specified conditions</a:t>
            </a:r>
          </a:p>
          <a:p>
            <a:pPr lvl="2"/>
            <a:r>
              <a:rPr lang="en-US" dirty="0"/>
              <a:t>Observing or recording the </a:t>
            </a:r>
            <a:r>
              <a:rPr lang="en-US" dirty="0">
                <a:solidFill>
                  <a:srgbClr val="FF0000"/>
                </a:solidFill>
              </a:rPr>
              <a:t>results</a:t>
            </a:r>
          </a:p>
          <a:p>
            <a:pPr lvl="2"/>
            <a:r>
              <a:rPr lang="en-US" dirty="0"/>
              <a:t>Making an </a:t>
            </a:r>
            <a:r>
              <a:rPr lang="en-US" dirty="0">
                <a:solidFill>
                  <a:srgbClr val="FF0000"/>
                </a:solidFill>
              </a:rPr>
              <a:t>evaluation </a:t>
            </a:r>
            <a:r>
              <a:rPr lang="en-US" dirty="0"/>
              <a:t>of some aspect of the system or component</a:t>
            </a:r>
          </a:p>
        </p:txBody>
      </p:sp>
      <p:pic>
        <p:nvPicPr>
          <p:cNvPr id="1026" name="Picture 2" descr="http://hill.troy.k12.mi.us/staff/bnewingham/myweb3/2006-2007%20Photos/Mystery/Portfolio/magnify%20question%20mark.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62600" y="4419602"/>
            <a:ext cx="2590800" cy="1803197"/>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574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Definitions</a:t>
            </a:r>
          </a:p>
        </p:txBody>
      </p:sp>
      <p:sp>
        <p:nvSpPr>
          <p:cNvPr id="3" name="Content Placeholder 2"/>
          <p:cNvSpPr>
            <a:spLocks noGrp="1"/>
          </p:cNvSpPr>
          <p:nvPr>
            <p:ph idx="1"/>
          </p:nvPr>
        </p:nvSpPr>
        <p:spPr>
          <a:xfrm>
            <a:off x="457200" y="1355834"/>
            <a:ext cx="8229600" cy="4985700"/>
          </a:xfrm>
        </p:spPr>
        <p:txBody>
          <a:bodyPr>
            <a:normAutofit fontScale="92500" lnSpcReduction="20000"/>
          </a:bodyPr>
          <a:lstStyle/>
          <a:p>
            <a:r>
              <a:rPr lang="en-US" dirty="0"/>
              <a:t>Commonly accepted </a:t>
            </a:r>
          </a:p>
          <a:p>
            <a:pPr lvl="1"/>
            <a:r>
              <a:rPr lang="en-US" dirty="0"/>
              <a:t>Myers: “Testing is the process of executing a program with the intent to find errors.”</a:t>
            </a:r>
          </a:p>
          <a:p>
            <a:pPr lvl="1"/>
            <a:r>
              <a:rPr lang="en-US" dirty="0"/>
              <a:t>IEEE: Testing is the process of operating a system or component under specified conditions observing or recording results, and making an evaluation of some aspect of the system or component.</a:t>
            </a:r>
          </a:p>
          <a:p>
            <a:pPr lvl="1"/>
            <a:r>
              <a:rPr lang="en-US" dirty="0"/>
              <a:t>Jorgensen:</a:t>
            </a:r>
          </a:p>
          <a:p>
            <a:pPr lvl="2"/>
            <a:r>
              <a:rPr lang="en-US" dirty="0"/>
              <a:t>“Demonstrate it works”</a:t>
            </a:r>
          </a:p>
          <a:p>
            <a:pPr lvl="2"/>
            <a:r>
              <a:rPr lang="en-US" dirty="0"/>
              <a:t>“Prove it has bugs”</a:t>
            </a:r>
          </a:p>
        </p:txBody>
      </p:sp>
    </p:spTree>
    <p:extLst>
      <p:ext uri="{BB962C8B-B14F-4D97-AF65-F5344CB8AC3E}">
        <p14:creationId xmlns:p14="http://schemas.microsoft.com/office/powerpoint/2010/main" val="371007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lvl="0"/>
            <a:r>
              <a:rPr lang="en-US" dirty="0">
                <a:effectLst>
                  <a:outerShdw blurRad="38100" dist="38100" dir="2700000" algn="tl">
                    <a:srgbClr val="000000">
                      <a:alpha val="43137"/>
                    </a:srgbClr>
                  </a:outerShdw>
                </a:effectLst>
              </a:rPr>
              <a:t>Main Test Activities</a:t>
            </a:r>
          </a:p>
        </p:txBody>
      </p:sp>
      <p:sp>
        <p:nvSpPr>
          <p:cNvPr id="6" name="Content Placeholder 5"/>
          <p:cNvSpPr>
            <a:spLocks noGrp="1"/>
          </p:cNvSpPr>
          <p:nvPr>
            <p:ph idx="1"/>
          </p:nvPr>
        </p:nvSpPr>
        <p:spPr/>
        <p:txBody>
          <a:bodyPr>
            <a:normAutofit fontScale="92500" lnSpcReduction="10000"/>
          </a:bodyPr>
          <a:lstStyle/>
          <a:p>
            <a:pPr>
              <a:lnSpc>
                <a:spcPct val="100000"/>
              </a:lnSpc>
            </a:pPr>
            <a:r>
              <a:rPr lang="en-US" dirty="0"/>
              <a:t>Testing is not just running tests, but also:</a:t>
            </a:r>
          </a:p>
          <a:p>
            <a:pPr lvl="1">
              <a:lnSpc>
                <a:spcPct val="100000"/>
              </a:lnSpc>
            </a:pPr>
            <a:r>
              <a:rPr lang="en-US" dirty="0"/>
              <a:t>Planning and control</a:t>
            </a:r>
          </a:p>
          <a:p>
            <a:pPr lvl="1">
              <a:lnSpc>
                <a:spcPct val="100000"/>
              </a:lnSpc>
            </a:pPr>
            <a:r>
              <a:rPr lang="en-US" dirty="0"/>
              <a:t>Choosing test conditions</a:t>
            </a:r>
          </a:p>
          <a:p>
            <a:pPr lvl="1">
              <a:lnSpc>
                <a:spcPct val="100000"/>
              </a:lnSpc>
            </a:pPr>
            <a:r>
              <a:rPr lang="en-US" dirty="0"/>
              <a:t>Designing and executing test cases</a:t>
            </a:r>
          </a:p>
          <a:p>
            <a:pPr lvl="1">
              <a:lnSpc>
                <a:spcPct val="100000"/>
              </a:lnSpc>
            </a:pPr>
            <a:r>
              <a:rPr lang="en-US" dirty="0"/>
              <a:t>Checking results</a:t>
            </a:r>
          </a:p>
          <a:p>
            <a:pPr lvl="1">
              <a:lnSpc>
                <a:spcPct val="100000"/>
              </a:lnSpc>
            </a:pPr>
            <a:r>
              <a:rPr lang="en-US" dirty="0"/>
              <a:t>Evaluating exit criteria</a:t>
            </a:r>
          </a:p>
          <a:p>
            <a:pPr lvl="1">
              <a:lnSpc>
                <a:spcPct val="100000"/>
              </a:lnSpc>
            </a:pPr>
            <a:r>
              <a:rPr lang="en-US" dirty="0"/>
              <a:t>Reporting on the testing process and system under test</a:t>
            </a:r>
          </a:p>
          <a:p>
            <a:pPr lvl="1">
              <a:lnSpc>
                <a:spcPct val="100000"/>
              </a:lnSpc>
            </a:pPr>
            <a:r>
              <a:rPr lang="en-US" dirty="0"/>
              <a:t>Finalizing or completing closure activities</a:t>
            </a:r>
          </a:p>
        </p:txBody>
      </p:sp>
      <p:pic>
        <p:nvPicPr>
          <p:cNvPr id="1028"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86600" y="1676402"/>
            <a:ext cx="1757324" cy="1295399"/>
          </a:xfrm>
          <a:prstGeom prst="rect">
            <a:avLst/>
          </a:prstGeom>
          <a:noFill/>
          <a:ln>
            <a:noFill/>
          </a:ln>
          <a:effectLst>
            <a:glow rad="101600">
              <a:schemeClr val="tx1">
                <a:alpha val="6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3015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effectLst>
                  <a:outerShdw blurRad="38100" dist="38100" dir="2700000" algn="tl">
                    <a:srgbClr val="000000">
                      <a:alpha val="43137"/>
                    </a:srgbClr>
                  </a:outerShdw>
                </a:effectLst>
              </a:rPr>
              <a:t>Main Objectives in Testing </a:t>
            </a:r>
          </a:p>
        </p:txBody>
      </p:sp>
      <p:sp>
        <p:nvSpPr>
          <p:cNvPr id="6" name="Content Placeholder 5"/>
          <p:cNvSpPr>
            <a:spLocks noGrp="1"/>
          </p:cNvSpPr>
          <p:nvPr>
            <p:ph idx="1"/>
          </p:nvPr>
        </p:nvSpPr>
        <p:spPr/>
        <p:txBody>
          <a:bodyPr/>
          <a:lstStyle/>
          <a:p>
            <a:pPr>
              <a:lnSpc>
                <a:spcPct val="100000"/>
              </a:lnSpc>
            </a:pPr>
            <a:r>
              <a:rPr lang="en-US" dirty="0"/>
              <a:t>Testing pursues several </a:t>
            </a:r>
            <a:r>
              <a:rPr lang="en-US" dirty="0">
                <a:solidFill>
                  <a:srgbClr val="FF0000"/>
                </a:solidFill>
              </a:rPr>
              <a:t>objectives</a:t>
            </a:r>
            <a:r>
              <a:rPr lang="en-US" dirty="0"/>
              <a:t>:</a:t>
            </a:r>
          </a:p>
          <a:p>
            <a:pPr lvl="1">
              <a:lnSpc>
                <a:spcPct val="100000"/>
              </a:lnSpc>
            </a:pPr>
            <a:r>
              <a:rPr lang="en-US" dirty="0"/>
              <a:t>Finding defects</a:t>
            </a:r>
          </a:p>
          <a:p>
            <a:pPr lvl="1">
              <a:lnSpc>
                <a:spcPct val="100000"/>
              </a:lnSpc>
            </a:pPr>
            <a:r>
              <a:rPr lang="en-US" dirty="0"/>
              <a:t>Gaining confidence about the level of quality</a:t>
            </a:r>
          </a:p>
          <a:p>
            <a:pPr lvl="1">
              <a:lnSpc>
                <a:spcPct val="100000"/>
              </a:lnSpc>
            </a:pPr>
            <a:r>
              <a:rPr lang="en-US" dirty="0"/>
              <a:t>Providing information for decision-making</a:t>
            </a:r>
          </a:p>
          <a:p>
            <a:pPr lvl="1">
              <a:lnSpc>
                <a:spcPct val="100000"/>
              </a:lnSpc>
            </a:pPr>
            <a:r>
              <a:rPr lang="en-US" dirty="0"/>
              <a:t>Preventing defects</a:t>
            </a: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38051" y="4272455"/>
            <a:ext cx="2053271" cy="1916386"/>
          </a:xfrm>
          <a:prstGeom prst="rect">
            <a:avLst/>
          </a:prstGeom>
          <a:effectLst>
            <a:glow rad="101600">
              <a:schemeClr val="tx1">
                <a:alpha val="60000"/>
              </a:schemeClr>
            </a:glow>
          </a:effectLst>
        </p:spPr>
      </p:pic>
    </p:spTree>
    <p:extLst>
      <p:ext uri="{BB962C8B-B14F-4D97-AF65-F5344CB8AC3E}">
        <p14:creationId xmlns:p14="http://schemas.microsoft.com/office/powerpoint/2010/main" val="3960905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57855" y="662152"/>
            <a:ext cx="7086600" cy="914400"/>
          </a:xfrm>
        </p:spPr>
        <p:txBody>
          <a:bodyPr/>
          <a:lstStyle/>
          <a:p>
            <a:r>
              <a:rPr lang="en-US" dirty="0"/>
              <a:t>Different Viewpoints</a:t>
            </a:r>
          </a:p>
        </p:txBody>
      </p:sp>
      <p:sp>
        <p:nvSpPr>
          <p:cNvPr id="6" name="Content Placeholder 5"/>
          <p:cNvSpPr>
            <a:spLocks noGrp="1"/>
          </p:cNvSpPr>
          <p:nvPr>
            <p:ph idx="1"/>
          </p:nvPr>
        </p:nvSpPr>
        <p:spPr>
          <a:xfrm>
            <a:off x="409903" y="1686911"/>
            <a:ext cx="8001000" cy="4727028"/>
          </a:xfrm>
        </p:spPr>
        <p:txBody>
          <a:bodyPr>
            <a:normAutofit lnSpcReduction="10000"/>
          </a:bodyPr>
          <a:lstStyle/>
          <a:p>
            <a:pPr>
              <a:lnSpc>
                <a:spcPct val="100000"/>
              </a:lnSpc>
            </a:pPr>
            <a:r>
              <a:rPr lang="en-US" dirty="0"/>
              <a:t>Objectives of testing differ according to the point of view:</a:t>
            </a:r>
          </a:p>
          <a:p>
            <a:pPr lvl="1">
              <a:lnSpc>
                <a:spcPct val="100000"/>
              </a:lnSpc>
            </a:pPr>
            <a:r>
              <a:rPr lang="en-US" dirty="0"/>
              <a:t>Developers</a:t>
            </a:r>
          </a:p>
          <a:p>
            <a:pPr lvl="2"/>
            <a:r>
              <a:rPr lang="en-US" dirty="0"/>
              <a:t>Are perceived as very creative - they write code without which there would be no system</a:t>
            </a:r>
          </a:p>
          <a:p>
            <a:pPr lvl="2"/>
            <a:r>
              <a:rPr lang="en-US" dirty="0"/>
              <a:t>Are rarely good communicators</a:t>
            </a:r>
          </a:p>
          <a:p>
            <a:pPr lvl="2"/>
            <a:r>
              <a:rPr lang="en-US" dirty="0"/>
              <a:t>Can often specialize in just one or two skills (e.g. VB, C++, JAVA, SQL)</a:t>
            </a:r>
          </a:p>
        </p:txBody>
      </p:sp>
    </p:spTree>
    <p:extLst>
      <p:ext uri="{BB962C8B-B14F-4D97-AF65-F5344CB8AC3E}">
        <p14:creationId xmlns:p14="http://schemas.microsoft.com/office/powerpoint/2010/main" val="398470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81200" y="0"/>
            <a:ext cx="7086600" cy="914400"/>
          </a:xfrm>
        </p:spPr>
        <p:txBody>
          <a:bodyPr/>
          <a:lstStyle/>
          <a:p>
            <a:r>
              <a:rPr lang="en-US" dirty="0"/>
              <a:t>Different Viewpoints </a:t>
            </a:r>
          </a:p>
        </p:txBody>
      </p:sp>
      <p:sp>
        <p:nvSpPr>
          <p:cNvPr id="6" name="Content Placeholder 5"/>
          <p:cNvSpPr>
            <a:spLocks noGrp="1"/>
          </p:cNvSpPr>
          <p:nvPr>
            <p:ph idx="1"/>
          </p:nvPr>
        </p:nvSpPr>
        <p:spPr>
          <a:xfrm>
            <a:off x="228600" y="1295400"/>
            <a:ext cx="8763000" cy="5334000"/>
          </a:xfrm>
        </p:spPr>
        <p:txBody>
          <a:bodyPr/>
          <a:lstStyle/>
          <a:p>
            <a:pPr>
              <a:lnSpc>
                <a:spcPct val="100000"/>
              </a:lnSpc>
            </a:pPr>
            <a:r>
              <a:rPr lang="en-US" dirty="0"/>
              <a:t>Objectives of testing differ according to the point of view:</a:t>
            </a:r>
          </a:p>
          <a:p>
            <a:pPr lvl="1">
              <a:lnSpc>
                <a:spcPct val="100000"/>
              </a:lnSpc>
            </a:pPr>
            <a:r>
              <a:rPr lang="en-US" dirty="0"/>
              <a:t>QA testers</a:t>
            </a:r>
          </a:p>
          <a:p>
            <a:pPr lvl="3"/>
            <a:r>
              <a:rPr lang="en-US" dirty="0"/>
              <a:t>Are perceived as destructive - only happy when they are finding faults!</a:t>
            </a:r>
          </a:p>
          <a:p>
            <a:pPr lvl="3"/>
            <a:r>
              <a:rPr lang="en-US" dirty="0"/>
              <a:t>Usually require good communication skills, tact &amp; diplomacy.</a:t>
            </a:r>
          </a:p>
          <a:p>
            <a:pPr lvl="3"/>
            <a:r>
              <a:rPr lang="en-US" dirty="0"/>
              <a:t>Normally need to be multi-talented (technical, testing, team skills).</a:t>
            </a:r>
          </a:p>
          <a:p>
            <a:pPr lvl="1">
              <a:lnSpc>
                <a:spcPct val="100000"/>
              </a:lnSpc>
            </a:pPr>
            <a:endParaRPr lang="en-US" dirty="0"/>
          </a:p>
        </p:txBody>
      </p:sp>
    </p:spTree>
    <p:extLst>
      <p:ext uri="{BB962C8B-B14F-4D97-AF65-F5344CB8AC3E}">
        <p14:creationId xmlns:p14="http://schemas.microsoft.com/office/powerpoint/2010/main" val="3920030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Debugging VS Testing</a:t>
            </a:r>
          </a:p>
        </p:txBody>
      </p:sp>
      <p:sp>
        <p:nvSpPr>
          <p:cNvPr id="6" name="Content Placeholder 5"/>
          <p:cNvSpPr>
            <a:spLocks noGrp="1"/>
          </p:cNvSpPr>
          <p:nvPr>
            <p:ph idx="1"/>
          </p:nvPr>
        </p:nvSpPr>
        <p:spPr/>
        <p:txBody>
          <a:bodyPr>
            <a:normAutofit fontScale="92500" lnSpcReduction="10000"/>
          </a:bodyPr>
          <a:lstStyle/>
          <a:p>
            <a:pPr>
              <a:lnSpc>
                <a:spcPct val="100000"/>
              </a:lnSpc>
            </a:pPr>
            <a:r>
              <a:rPr lang="en-US" dirty="0"/>
              <a:t>Testing</a:t>
            </a:r>
          </a:p>
          <a:p>
            <a:pPr lvl="1">
              <a:lnSpc>
                <a:spcPct val="100000"/>
              </a:lnSpc>
            </a:pPr>
            <a:r>
              <a:rPr lang="en-US" dirty="0"/>
              <a:t>The activity that initially finds failures in a software item</a:t>
            </a:r>
          </a:p>
          <a:p>
            <a:pPr>
              <a:lnSpc>
                <a:spcPct val="100000"/>
              </a:lnSpc>
            </a:pPr>
            <a:r>
              <a:rPr lang="en-US" dirty="0"/>
              <a:t>Debugging</a:t>
            </a:r>
          </a:p>
          <a:p>
            <a:pPr lvl="1">
              <a:lnSpc>
                <a:spcPct val="100000"/>
              </a:lnSpc>
            </a:pPr>
            <a:r>
              <a:rPr lang="en-US" dirty="0"/>
              <a:t>The development activity that finds, analyses and removes the cause of the failure</a:t>
            </a:r>
          </a:p>
          <a:p>
            <a:pPr>
              <a:lnSpc>
                <a:spcPct val="100000"/>
              </a:lnSpc>
            </a:pPr>
            <a:r>
              <a:rPr lang="en-US" dirty="0"/>
              <a:t>Subsequent re-testing by a tester </a:t>
            </a:r>
          </a:p>
          <a:p>
            <a:pPr lvl="1">
              <a:lnSpc>
                <a:spcPct val="100000"/>
              </a:lnSpc>
            </a:pPr>
            <a:r>
              <a:rPr lang="en-US" dirty="0"/>
              <a:t>Ensures that the fix does indeed resolve the failure</a:t>
            </a:r>
          </a:p>
        </p:txBody>
      </p:sp>
      <p:pic>
        <p:nvPicPr>
          <p:cNvPr id="6146" name="Picture 2" descr="C:\PROJECTS\QA-Academy\Oleg_IMAGES\checked.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66099" y="4978399"/>
            <a:ext cx="1676400" cy="1498600"/>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76457" y="2057400"/>
            <a:ext cx="1055684" cy="1235374"/>
          </a:xfrm>
          <a:prstGeom prst="roundRect">
            <a:avLst>
              <a:gd name="adj" fmla="val 7693"/>
            </a:avLst>
          </a:prstGeom>
          <a:effectLst>
            <a:glow rad="101600">
              <a:schemeClr val="tx1">
                <a:alpha val="60000"/>
              </a:schemeClr>
            </a:glow>
          </a:effectLst>
        </p:spPr>
      </p:pic>
    </p:spTree>
    <p:extLst>
      <p:ext uri="{BB962C8B-B14F-4D97-AF65-F5344CB8AC3E}">
        <p14:creationId xmlns:p14="http://schemas.microsoft.com/office/powerpoint/2010/main" val="2539017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2300" y="1447800"/>
            <a:ext cx="7924800" cy="685800"/>
          </a:xfrm>
        </p:spPr>
        <p:txBody>
          <a:bodyPr>
            <a:normAutofit fontScale="90000"/>
          </a:bodyPr>
          <a:lstStyle/>
          <a:p>
            <a:r>
              <a:rPr lang="en-US" dirty="0"/>
              <a:t>Seven Testing Principles</a:t>
            </a:r>
          </a:p>
        </p:txBody>
      </p:sp>
      <p:pic>
        <p:nvPicPr>
          <p:cNvPr id="1026"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124200" y="2791621"/>
            <a:ext cx="2921000" cy="2542381"/>
          </a:xfrm>
          <a:prstGeom prst="roundRect">
            <a:avLst>
              <a:gd name="adj" fmla="val 7675"/>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1901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Seven Testing Principles (1)</a:t>
            </a:r>
          </a:p>
        </p:txBody>
      </p:sp>
      <p:sp>
        <p:nvSpPr>
          <p:cNvPr id="3" name="Content Placeholder 2"/>
          <p:cNvSpPr>
            <a:spLocks noGrp="1"/>
          </p:cNvSpPr>
          <p:nvPr>
            <p:ph idx="1"/>
          </p:nvPr>
        </p:nvSpPr>
        <p:spPr/>
        <p:txBody>
          <a:bodyPr/>
          <a:lstStyle/>
          <a:p>
            <a:pPr marL="292100" indent="-292100">
              <a:lnSpc>
                <a:spcPct val="100000"/>
              </a:lnSpc>
              <a:buSzPct val="90000"/>
              <a:buFont typeface="+mj-lt"/>
              <a:buAutoNum type="arabicPeriod"/>
            </a:pPr>
            <a:r>
              <a:rPr lang="en-US" dirty="0"/>
              <a:t>Testing shows presence of defects</a:t>
            </a:r>
          </a:p>
          <a:p>
            <a:pPr lvl="1">
              <a:lnSpc>
                <a:spcPct val="100000"/>
              </a:lnSpc>
            </a:pPr>
            <a:r>
              <a:rPr lang="en-US" dirty="0"/>
              <a:t>Testing can show that defects are present</a:t>
            </a:r>
          </a:p>
          <a:p>
            <a:pPr lvl="1">
              <a:lnSpc>
                <a:spcPct val="100000"/>
              </a:lnSpc>
            </a:pPr>
            <a:r>
              <a:rPr lang="en-US" dirty="0"/>
              <a:t>Cannot prove that there are no defects</a:t>
            </a:r>
          </a:p>
          <a:p>
            <a:pPr lvl="1">
              <a:lnSpc>
                <a:spcPct val="100000"/>
              </a:lnSpc>
            </a:pPr>
            <a:r>
              <a:rPr lang="en-US" dirty="0"/>
              <a:t>Appropriate testing reduces the probability for defects</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81683" y="3894082"/>
            <a:ext cx="2204033" cy="2204033"/>
          </a:xfrm>
          <a:prstGeom prst="ellipse">
            <a:avLst/>
          </a:prstGeom>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4938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Seven Testing Principles (2)</a:t>
            </a:r>
          </a:p>
        </p:txBody>
      </p:sp>
      <p:sp>
        <p:nvSpPr>
          <p:cNvPr id="3" name="Content Placeholder 2"/>
          <p:cNvSpPr>
            <a:spLocks noGrp="1"/>
          </p:cNvSpPr>
          <p:nvPr>
            <p:ph idx="1"/>
          </p:nvPr>
        </p:nvSpPr>
        <p:spPr/>
        <p:txBody>
          <a:bodyPr>
            <a:normAutofit lnSpcReduction="10000"/>
          </a:bodyPr>
          <a:lstStyle/>
          <a:p>
            <a:pPr marL="342900" indent="-342900">
              <a:lnSpc>
                <a:spcPct val="100000"/>
              </a:lnSpc>
              <a:buSzPct val="90000"/>
              <a:buFont typeface="+mj-lt"/>
              <a:buAutoNum type="arabicPeriod" startAt="2"/>
              <a:tabLst>
                <a:tab pos="292100" algn="l"/>
              </a:tabLst>
            </a:pPr>
            <a:r>
              <a:rPr lang="en-US" dirty="0"/>
              <a:t>Exhaustive testing is impossible</a:t>
            </a:r>
          </a:p>
          <a:p>
            <a:pPr lvl="1">
              <a:lnSpc>
                <a:spcPct val="100000"/>
              </a:lnSpc>
            </a:pPr>
            <a:r>
              <a:rPr lang="en-US" dirty="0"/>
              <a:t>All combinations of inputs and preconditions are usually almost infinite number</a:t>
            </a:r>
          </a:p>
          <a:p>
            <a:pPr lvl="1">
              <a:lnSpc>
                <a:spcPct val="100000"/>
              </a:lnSpc>
            </a:pPr>
            <a:r>
              <a:rPr lang="en-US" dirty="0"/>
              <a:t>Testing everything is not feasible</a:t>
            </a:r>
          </a:p>
          <a:p>
            <a:pPr lvl="2">
              <a:lnSpc>
                <a:spcPct val="100000"/>
              </a:lnSpc>
            </a:pPr>
            <a:r>
              <a:rPr lang="en-US" dirty="0"/>
              <a:t>Except for trivial cases</a:t>
            </a:r>
          </a:p>
          <a:p>
            <a:pPr lvl="1">
              <a:lnSpc>
                <a:spcPct val="100000"/>
              </a:lnSpc>
            </a:pPr>
            <a:r>
              <a:rPr lang="en-US" dirty="0"/>
              <a:t>Risk analysis and priorities </a:t>
            </a:r>
            <a:br>
              <a:rPr lang="en-US" dirty="0"/>
            </a:br>
            <a:r>
              <a:rPr lang="en-US" dirty="0"/>
              <a:t>should be used </a:t>
            </a:r>
            <a:br>
              <a:rPr lang="en-US" dirty="0"/>
            </a:br>
            <a:r>
              <a:rPr lang="en-US" dirty="0"/>
              <a:t>to focus testing efforts</a:t>
            </a:r>
          </a:p>
        </p:txBody>
      </p:sp>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66176" y="4131732"/>
            <a:ext cx="2873023" cy="2154767"/>
          </a:xfrm>
          <a:prstGeom prst="ellipse">
            <a:avLst/>
          </a:prstGeom>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6791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867305"/>
            <a:ext cx="7924800" cy="685800"/>
          </a:xfrm>
        </p:spPr>
        <p:txBody>
          <a:bodyPr>
            <a:normAutofit fontScale="90000"/>
          </a:bodyPr>
          <a:lstStyle/>
          <a:p>
            <a:r>
              <a:rPr lang="en-US" dirty="0">
                <a:effectLst>
                  <a:outerShdw blurRad="38100" dist="38100" dir="2700000" algn="tl">
                    <a:srgbClr val="000000">
                      <a:alpha val="43137"/>
                    </a:srgbClr>
                  </a:outerShdw>
                </a:effectLst>
              </a:rPr>
              <a:t>Why is Testing Necessary?</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5500" y="1826457"/>
            <a:ext cx="4953000" cy="3076575"/>
          </a:xfrm>
          <a:prstGeom prst="roundRect">
            <a:avLst>
              <a:gd name="adj" fmla="val 6347"/>
            </a:avLst>
          </a:prstGeom>
          <a:effectLst>
            <a:glow rad="101600">
              <a:schemeClr val="tx1">
                <a:alpha val="60000"/>
              </a:schemeClr>
            </a:glow>
            <a:softEdge rad="127000"/>
          </a:effectLst>
        </p:spPr>
      </p:pic>
    </p:spTree>
    <p:extLst>
      <p:ext uri="{BB962C8B-B14F-4D97-AF65-F5344CB8AC3E}">
        <p14:creationId xmlns:p14="http://schemas.microsoft.com/office/powerpoint/2010/main" val="3070296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Seven Testing Principles (3)</a:t>
            </a:r>
          </a:p>
        </p:txBody>
      </p:sp>
      <p:sp>
        <p:nvSpPr>
          <p:cNvPr id="3" name="Content Placeholder 2"/>
          <p:cNvSpPr>
            <a:spLocks noGrp="1"/>
          </p:cNvSpPr>
          <p:nvPr>
            <p:ph idx="1"/>
          </p:nvPr>
        </p:nvSpPr>
        <p:spPr>
          <a:xfrm>
            <a:off x="457200" y="1450429"/>
            <a:ext cx="8497614" cy="3657599"/>
          </a:xfrm>
        </p:spPr>
        <p:txBody>
          <a:bodyPr>
            <a:normAutofit/>
          </a:bodyPr>
          <a:lstStyle/>
          <a:p>
            <a:pPr marL="342900" indent="-342900">
              <a:lnSpc>
                <a:spcPct val="100000"/>
              </a:lnSpc>
              <a:buSzPct val="90000"/>
              <a:buFont typeface="+mj-lt"/>
              <a:buAutoNum type="arabicPeriod" startAt="3"/>
            </a:pPr>
            <a:r>
              <a:rPr lang="en-US" dirty="0"/>
              <a:t>Early testing</a:t>
            </a:r>
          </a:p>
          <a:p>
            <a:pPr lvl="1">
              <a:lnSpc>
                <a:spcPct val="100000"/>
              </a:lnSpc>
            </a:pPr>
            <a:r>
              <a:rPr lang="en-US" dirty="0"/>
              <a:t>Testing activities shall be started as early as possible </a:t>
            </a:r>
          </a:p>
          <a:p>
            <a:pPr lvl="2">
              <a:lnSpc>
                <a:spcPct val="100000"/>
              </a:lnSpc>
            </a:pPr>
            <a:r>
              <a:rPr lang="en-US" dirty="0"/>
              <a:t>And shall be focused on defined objectives</a:t>
            </a:r>
          </a:p>
          <a:p>
            <a:pPr lvl="1">
              <a:lnSpc>
                <a:spcPct val="100000"/>
              </a:lnSpc>
            </a:pPr>
            <a:r>
              <a:rPr lang="en-US" dirty="0"/>
              <a:t>The later a bug is found – the more it costs!</a:t>
            </a:r>
          </a:p>
        </p:txBody>
      </p:sp>
      <p:pic>
        <p:nvPicPr>
          <p:cNvPr id="5" name="Picture 4" descr="Software Testi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7218" y="4171950"/>
            <a:ext cx="4191000" cy="2472036"/>
          </a:xfrm>
          <a:prstGeom prst="roundRect">
            <a:avLst>
              <a:gd name="adj" fmla="val 4851"/>
            </a:avLst>
          </a:prstGeom>
          <a:effectLst>
            <a:glow rad="101600">
              <a:schemeClr val="tx1">
                <a:alpha val="60000"/>
              </a:schemeClr>
            </a:glow>
            <a:softEdge rad="63500"/>
          </a:effectLst>
        </p:spPr>
      </p:pic>
    </p:spTree>
    <p:extLst>
      <p:ext uri="{BB962C8B-B14F-4D97-AF65-F5344CB8AC3E}">
        <p14:creationId xmlns:p14="http://schemas.microsoft.com/office/powerpoint/2010/main" val="3058103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Seven Testing Principles (4)</a:t>
            </a:r>
          </a:p>
        </p:txBody>
      </p:sp>
      <p:sp>
        <p:nvSpPr>
          <p:cNvPr id="3" name="Content Placeholder 2"/>
          <p:cNvSpPr>
            <a:spLocks noGrp="1"/>
          </p:cNvSpPr>
          <p:nvPr>
            <p:ph idx="1"/>
          </p:nvPr>
        </p:nvSpPr>
        <p:spPr>
          <a:xfrm>
            <a:off x="441434" y="1409755"/>
            <a:ext cx="8229600" cy="4525963"/>
          </a:xfrm>
        </p:spPr>
        <p:txBody>
          <a:bodyPr>
            <a:normAutofit lnSpcReduction="10000"/>
          </a:bodyPr>
          <a:lstStyle/>
          <a:p>
            <a:pPr marL="292100" indent="-292100">
              <a:lnSpc>
                <a:spcPct val="100000"/>
              </a:lnSpc>
              <a:buSzPct val="90000"/>
              <a:buFont typeface="+mj-lt"/>
              <a:buAutoNum type="arabicPeriod" startAt="4"/>
            </a:pPr>
            <a:r>
              <a:rPr lang="en-US" dirty="0"/>
              <a:t>Defect clustering</a:t>
            </a:r>
          </a:p>
          <a:p>
            <a:pPr lvl="1">
              <a:lnSpc>
                <a:spcPct val="100000"/>
              </a:lnSpc>
            </a:pPr>
            <a:r>
              <a:rPr lang="en-US" dirty="0"/>
              <a:t>Testing effort shall be focused proportionally </a:t>
            </a:r>
          </a:p>
          <a:p>
            <a:pPr lvl="2">
              <a:lnSpc>
                <a:spcPct val="100000"/>
              </a:lnSpc>
            </a:pPr>
            <a:r>
              <a:rPr lang="en-US" dirty="0"/>
              <a:t>To the expected and later observed defect density of modules</a:t>
            </a:r>
          </a:p>
          <a:p>
            <a:pPr lvl="1">
              <a:lnSpc>
                <a:spcPct val="100000"/>
              </a:lnSpc>
            </a:pPr>
            <a:r>
              <a:rPr lang="en-US" dirty="0"/>
              <a:t>A small number of modules usually contains most of the defects discovered</a:t>
            </a:r>
          </a:p>
          <a:p>
            <a:pPr lvl="2">
              <a:lnSpc>
                <a:spcPct val="100000"/>
              </a:lnSpc>
            </a:pPr>
            <a:r>
              <a:rPr lang="en-US" dirty="0"/>
              <a:t>Responsible for most of </a:t>
            </a:r>
            <a:br>
              <a:rPr lang="en-US" dirty="0"/>
            </a:br>
            <a:r>
              <a:rPr lang="en-US" dirty="0"/>
              <a:t>the operational failures</a:t>
            </a:r>
          </a:p>
        </p:txBody>
      </p:sp>
      <p:pic>
        <p:nvPicPr>
          <p:cNvPr id="4099"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768664" y="4419600"/>
            <a:ext cx="2162175" cy="17145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155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Seven Testing Principles (5)</a:t>
            </a:r>
          </a:p>
        </p:txBody>
      </p:sp>
      <p:sp>
        <p:nvSpPr>
          <p:cNvPr id="3" name="Content Placeholder 2"/>
          <p:cNvSpPr>
            <a:spLocks noGrp="1"/>
          </p:cNvSpPr>
          <p:nvPr>
            <p:ph idx="1"/>
          </p:nvPr>
        </p:nvSpPr>
        <p:spPr/>
        <p:txBody>
          <a:bodyPr/>
          <a:lstStyle/>
          <a:p>
            <a:pPr marL="292100" indent="-292100">
              <a:lnSpc>
                <a:spcPct val="100000"/>
              </a:lnSpc>
              <a:buSzPct val="90000"/>
              <a:buFont typeface="+mj-lt"/>
              <a:buAutoNum type="arabicPeriod" startAt="5"/>
            </a:pPr>
            <a:r>
              <a:rPr lang="en-US" dirty="0"/>
              <a:t>Pesticide paradox</a:t>
            </a:r>
          </a:p>
          <a:p>
            <a:pPr lvl="1">
              <a:lnSpc>
                <a:spcPct val="100000"/>
              </a:lnSpc>
            </a:pPr>
            <a:r>
              <a:rPr lang="en-US" dirty="0"/>
              <a:t>Same tests repeated over and over again tend to loose their effectiveness</a:t>
            </a:r>
          </a:p>
          <a:p>
            <a:pPr lvl="2">
              <a:lnSpc>
                <a:spcPct val="100000"/>
              </a:lnSpc>
            </a:pPr>
            <a:r>
              <a:rPr lang="en-US" dirty="0"/>
              <a:t>Previously undetected defects remain undiscovered</a:t>
            </a:r>
          </a:p>
          <a:p>
            <a:pPr lvl="1">
              <a:lnSpc>
                <a:spcPct val="100000"/>
              </a:lnSpc>
            </a:pPr>
            <a:r>
              <a:rPr lang="en-US" dirty="0"/>
              <a:t>New and modified test cases </a:t>
            </a:r>
            <a:br>
              <a:rPr lang="en-US" dirty="0"/>
            </a:br>
            <a:r>
              <a:rPr lang="en-US" dirty="0"/>
              <a:t>should be developed</a:t>
            </a:r>
          </a:p>
        </p:txBody>
      </p:sp>
      <p:pic>
        <p:nvPicPr>
          <p:cNvPr id="5123" name="Picture 3" descr="C:\Users\ogeorgiev\Desktop\spraying.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10200" y="3733800"/>
            <a:ext cx="3279494" cy="2590800"/>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332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Seven Testing Principles (6)</a:t>
            </a:r>
          </a:p>
        </p:txBody>
      </p:sp>
      <p:sp>
        <p:nvSpPr>
          <p:cNvPr id="3" name="Content Placeholder 2"/>
          <p:cNvSpPr>
            <a:spLocks noGrp="1"/>
          </p:cNvSpPr>
          <p:nvPr>
            <p:ph idx="1"/>
          </p:nvPr>
        </p:nvSpPr>
        <p:spPr>
          <a:xfrm>
            <a:off x="488731" y="1330927"/>
            <a:ext cx="8229600" cy="4525963"/>
          </a:xfrm>
        </p:spPr>
        <p:txBody>
          <a:bodyPr>
            <a:normAutofit/>
          </a:bodyPr>
          <a:lstStyle/>
          <a:p>
            <a:pPr marL="342900" indent="-342900">
              <a:lnSpc>
                <a:spcPct val="100000"/>
              </a:lnSpc>
              <a:buSzPct val="90000"/>
              <a:buFont typeface="+mj-lt"/>
              <a:buAutoNum type="arabicPeriod" startAt="6"/>
            </a:pPr>
            <a:r>
              <a:rPr lang="en-US" sz="2800" dirty="0"/>
              <a:t>Testing is context dependent</a:t>
            </a:r>
          </a:p>
          <a:p>
            <a:pPr lvl="1">
              <a:lnSpc>
                <a:spcPct val="100000"/>
              </a:lnSpc>
            </a:pPr>
            <a:r>
              <a:rPr lang="en-US" sz="2800" dirty="0"/>
              <a:t>Testing is done differently in different contexts </a:t>
            </a:r>
          </a:p>
          <a:p>
            <a:pPr lvl="2">
              <a:lnSpc>
                <a:spcPct val="100000"/>
              </a:lnSpc>
            </a:pPr>
            <a:r>
              <a:rPr lang="en-US" sz="2800" dirty="0"/>
              <a:t>Example: safety-critical software is tested differently from an e-commerce site</a:t>
            </a:r>
          </a:p>
        </p:txBody>
      </p:sp>
      <p:pic>
        <p:nvPicPr>
          <p:cNvPr id="614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52232" y="3023324"/>
            <a:ext cx="3687233" cy="3364776"/>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8448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0223"/>
            <a:ext cx="8229600" cy="731838"/>
          </a:xfrm>
        </p:spPr>
        <p:txBody>
          <a:bodyPr>
            <a:normAutofit fontScale="90000"/>
          </a:bodyPr>
          <a:lstStyle/>
          <a:p>
            <a:r>
              <a:rPr lang="en-US" dirty="0"/>
              <a:t>Seven Testing Principles (7)</a:t>
            </a:r>
          </a:p>
        </p:txBody>
      </p:sp>
      <p:sp>
        <p:nvSpPr>
          <p:cNvPr id="3" name="Content Placeholder 2"/>
          <p:cNvSpPr>
            <a:spLocks noGrp="1"/>
          </p:cNvSpPr>
          <p:nvPr>
            <p:ph idx="1"/>
          </p:nvPr>
        </p:nvSpPr>
        <p:spPr>
          <a:xfrm>
            <a:off x="457200" y="1362457"/>
            <a:ext cx="8229600" cy="4525963"/>
          </a:xfrm>
        </p:spPr>
        <p:txBody>
          <a:bodyPr>
            <a:normAutofit/>
          </a:bodyPr>
          <a:lstStyle/>
          <a:p>
            <a:pPr marL="292100" indent="-292100">
              <a:lnSpc>
                <a:spcPct val="100000"/>
              </a:lnSpc>
              <a:buSzPct val="90000"/>
              <a:buFont typeface="+mj-lt"/>
              <a:buAutoNum type="arabicPeriod" startAt="7"/>
            </a:pPr>
            <a:r>
              <a:rPr lang="en-US" sz="2800" dirty="0"/>
              <a:t>Absence-of-errors fallacy</a:t>
            </a:r>
          </a:p>
          <a:p>
            <a:pPr lvl="1">
              <a:lnSpc>
                <a:spcPct val="100000"/>
              </a:lnSpc>
            </a:pPr>
            <a:r>
              <a:rPr lang="en-US" sz="2800" dirty="0"/>
              <a:t>Finding and fixing defects itself does not help in these cases:</a:t>
            </a:r>
          </a:p>
          <a:p>
            <a:pPr lvl="2">
              <a:lnSpc>
                <a:spcPct val="100000"/>
              </a:lnSpc>
            </a:pPr>
            <a:r>
              <a:rPr lang="en-US" sz="2800" dirty="0"/>
              <a:t>The system built is unusable</a:t>
            </a:r>
          </a:p>
          <a:p>
            <a:pPr lvl="2">
              <a:lnSpc>
                <a:spcPct val="100000"/>
              </a:lnSpc>
            </a:pPr>
            <a:r>
              <a:rPr lang="en-US" sz="2800" dirty="0"/>
              <a:t>Does not fulfill the users’ needs and expectations</a:t>
            </a:r>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12335" y="4078349"/>
            <a:ext cx="2143125" cy="2143125"/>
          </a:xfrm>
          <a:prstGeom prst="ellipse">
            <a:avLst/>
          </a:prstGeom>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26624" y="4078349"/>
            <a:ext cx="3215676" cy="2295401"/>
          </a:xfrm>
          <a:prstGeom prst="roundRect">
            <a:avLst>
              <a:gd name="adj" fmla="val 7846"/>
            </a:avLst>
          </a:prstGeom>
          <a:noFill/>
          <a:ln>
            <a:noFill/>
          </a:ln>
          <a:effectLst>
            <a:glow rad="101600">
              <a:schemeClr val="tx1">
                <a:alpha val="6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6037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GB"/>
              <a:t>Psychology of Testing</a:t>
            </a:r>
          </a:p>
        </p:txBody>
      </p:sp>
      <p:sp>
        <p:nvSpPr>
          <p:cNvPr id="74756" name="Rectangle 3"/>
          <p:cNvSpPr>
            <a:spLocks noGrp="1" noChangeArrowheads="1"/>
          </p:cNvSpPr>
          <p:nvPr>
            <p:ph type="body" sz="half" idx="1"/>
          </p:nvPr>
        </p:nvSpPr>
        <p:spPr>
          <a:xfrm>
            <a:off x="457200" y="1431661"/>
            <a:ext cx="8229600" cy="4419600"/>
          </a:xfrm>
        </p:spPr>
        <p:txBody>
          <a:bodyPr rtlCol="0">
            <a:noAutofit/>
          </a:bodyPr>
          <a:lstStyle/>
          <a:p>
            <a:pPr eaLnBrk="1" fontAlgn="auto" hangingPunct="1">
              <a:lnSpc>
                <a:spcPct val="90000"/>
              </a:lnSpc>
              <a:spcAft>
                <a:spcPts val="0"/>
              </a:spcAft>
              <a:defRPr/>
            </a:pPr>
            <a:r>
              <a:rPr lang="en-GB" sz="2400" dirty="0"/>
              <a:t>A Tester needs:</a:t>
            </a:r>
          </a:p>
          <a:p>
            <a:pPr lvl="1" eaLnBrk="1" fontAlgn="auto" hangingPunct="1">
              <a:lnSpc>
                <a:spcPct val="90000"/>
              </a:lnSpc>
              <a:spcAft>
                <a:spcPts val="0"/>
              </a:spcAft>
              <a:defRPr/>
            </a:pPr>
            <a:r>
              <a:rPr lang="en-GB" sz="2000" dirty="0">
                <a:solidFill>
                  <a:srgbClr val="0070C0"/>
                </a:solidFill>
              </a:rPr>
              <a:t>good communication skills</a:t>
            </a:r>
          </a:p>
          <a:p>
            <a:pPr lvl="1" eaLnBrk="1" fontAlgn="auto" hangingPunct="1">
              <a:lnSpc>
                <a:spcPct val="90000"/>
              </a:lnSpc>
              <a:spcAft>
                <a:spcPts val="0"/>
              </a:spcAft>
              <a:defRPr/>
            </a:pPr>
            <a:r>
              <a:rPr lang="en-GB" sz="2000" dirty="0">
                <a:solidFill>
                  <a:srgbClr val="0070C0"/>
                </a:solidFill>
              </a:rPr>
              <a:t>good observation skills</a:t>
            </a:r>
          </a:p>
          <a:p>
            <a:pPr lvl="1" eaLnBrk="1" fontAlgn="auto" hangingPunct="1">
              <a:lnSpc>
                <a:spcPct val="90000"/>
              </a:lnSpc>
              <a:spcAft>
                <a:spcPts val="0"/>
              </a:spcAft>
              <a:defRPr/>
            </a:pPr>
            <a:r>
              <a:rPr lang="en-GB" sz="2000" dirty="0">
                <a:solidFill>
                  <a:srgbClr val="0070C0"/>
                </a:solidFill>
              </a:rPr>
              <a:t>people handling skills</a:t>
            </a:r>
          </a:p>
          <a:p>
            <a:pPr lvl="1" eaLnBrk="1" fontAlgn="auto" hangingPunct="1">
              <a:lnSpc>
                <a:spcPct val="90000"/>
              </a:lnSpc>
              <a:spcAft>
                <a:spcPts val="0"/>
              </a:spcAft>
              <a:defRPr/>
            </a:pPr>
            <a:r>
              <a:rPr lang="en-GB" sz="2000" dirty="0">
                <a:solidFill>
                  <a:srgbClr val="FF0000"/>
                </a:solidFill>
              </a:rPr>
              <a:t>Curiosity ( testing activities  interest )</a:t>
            </a:r>
          </a:p>
          <a:p>
            <a:pPr lvl="1" eaLnBrk="1" fontAlgn="auto" hangingPunct="1">
              <a:lnSpc>
                <a:spcPct val="90000"/>
              </a:lnSpc>
              <a:spcAft>
                <a:spcPts val="0"/>
              </a:spcAft>
              <a:defRPr/>
            </a:pPr>
            <a:r>
              <a:rPr lang="en-GB" sz="2000" dirty="0">
                <a:solidFill>
                  <a:srgbClr val="0070C0"/>
                </a:solidFill>
              </a:rPr>
              <a:t>patience</a:t>
            </a:r>
          </a:p>
          <a:p>
            <a:pPr lvl="1" eaLnBrk="1" fontAlgn="auto" hangingPunct="1">
              <a:lnSpc>
                <a:spcPct val="90000"/>
              </a:lnSpc>
              <a:spcAft>
                <a:spcPts val="0"/>
              </a:spcAft>
              <a:defRPr/>
            </a:pPr>
            <a:r>
              <a:rPr lang="en-GB" sz="2000" dirty="0">
                <a:solidFill>
                  <a:srgbClr val="0070C0"/>
                </a:solidFill>
              </a:rPr>
              <a:t>reliability</a:t>
            </a:r>
          </a:p>
          <a:p>
            <a:pPr lvl="1" eaLnBrk="1" fontAlgn="auto" hangingPunct="1">
              <a:lnSpc>
                <a:spcPct val="90000"/>
              </a:lnSpc>
              <a:spcAft>
                <a:spcPts val="0"/>
              </a:spcAft>
              <a:defRPr/>
            </a:pPr>
            <a:r>
              <a:rPr lang="en-GB" sz="2000" dirty="0">
                <a:solidFill>
                  <a:srgbClr val="0070C0"/>
                </a:solidFill>
              </a:rPr>
              <a:t>Thoroughness ( carefulness)</a:t>
            </a:r>
          </a:p>
          <a:p>
            <a:pPr lvl="1" eaLnBrk="1" fontAlgn="auto" hangingPunct="1">
              <a:lnSpc>
                <a:spcPct val="90000"/>
              </a:lnSpc>
              <a:spcAft>
                <a:spcPts val="0"/>
              </a:spcAft>
              <a:defRPr/>
            </a:pPr>
            <a:r>
              <a:rPr lang="en-GB" sz="2000" dirty="0">
                <a:solidFill>
                  <a:srgbClr val="00B050"/>
                </a:solidFill>
              </a:rPr>
              <a:t>an inquisitive nature </a:t>
            </a:r>
          </a:p>
          <a:p>
            <a:pPr lvl="1" eaLnBrk="1" fontAlgn="auto" hangingPunct="1">
              <a:lnSpc>
                <a:spcPct val="90000"/>
              </a:lnSpc>
              <a:spcAft>
                <a:spcPts val="0"/>
              </a:spcAft>
              <a:defRPr/>
            </a:pPr>
            <a:r>
              <a:rPr lang="en-GB" sz="2000" dirty="0">
                <a:solidFill>
                  <a:srgbClr val="0070C0"/>
                </a:solidFill>
              </a:rPr>
              <a:t>attention to detail</a:t>
            </a:r>
          </a:p>
          <a:p>
            <a:pPr lvl="1" eaLnBrk="1" fontAlgn="auto" hangingPunct="1">
              <a:lnSpc>
                <a:spcPct val="90000"/>
              </a:lnSpc>
              <a:spcAft>
                <a:spcPts val="0"/>
              </a:spcAft>
              <a:defRPr/>
            </a:pPr>
            <a:r>
              <a:rPr lang="en-GB" sz="2000" dirty="0">
                <a:solidFill>
                  <a:srgbClr val="0070C0"/>
                </a:solidFill>
              </a:rPr>
              <a:t>creativity in terms of identifying likely faults</a:t>
            </a:r>
          </a:p>
          <a:p>
            <a:pPr lvl="1" eaLnBrk="1" fontAlgn="auto" hangingPunct="1">
              <a:lnSpc>
                <a:spcPct val="90000"/>
              </a:lnSpc>
              <a:spcAft>
                <a:spcPts val="0"/>
              </a:spcAft>
              <a:defRPr/>
            </a:pPr>
            <a:r>
              <a:rPr lang="en-GB" sz="2000" dirty="0"/>
              <a:t>Experience </a:t>
            </a:r>
          </a:p>
          <a:p>
            <a:pPr lvl="1" eaLnBrk="1" fontAlgn="auto" hangingPunct="1">
              <a:lnSpc>
                <a:spcPct val="90000"/>
              </a:lnSpc>
              <a:spcAft>
                <a:spcPts val="0"/>
              </a:spcAft>
              <a:buFont typeface="Arial" charset="0"/>
              <a:buNone/>
              <a:defRPr/>
            </a:pPr>
            <a:r>
              <a:rPr lang="en-GB" sz="2000" dirty="0"/>
              <a:t> </a:t>
            </a:r>
            <a:r>
              <a:rPr lang="en-GB" sz="2400" dirty="0"/>
              <a:t>However as with most other disciplines an effective test team will need a </a:t>
            </a:r>
            <a:r>
              <a:rPr lang="en-GB" sz="2400" dirty="0">
                <a:solidFill>
                  <a:srgbClr val="FF0000"/>
                </a:solidFill>
              </a:rPr>
              <a:t>mix of skills </a:t>
            </a:r>
            <a:r>
              <a:rPr lang="en-GB" sz="2400" dirty="0"/>
              <a:t>so it is difficult to generalise </a:t>
            </a:r>
          </a:p>
        </p:txBody>
      </p:sp>
      <p:pic>
        <p:nvPicPr>
          <p:cNvPr id="37892" name="Picture 11" descr="superman">
            <a:hlinkClick r:id="rId3"/>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tretch>
            <a:fillRect/>
          </a:stretch>
        </p:blipFill>
        <p:spPr>
          <a:xfrm>
            <a:off x="6172200" y="1952625"/>
            <a:ext cx="990600" cy="1428750"/>
          </a:xfrm>
        </p:spPr>
      </p:pic>
      <p:pic>
        <p:nvPicPr>
          <p:cNvPr id="37895" name="Picture 14" descr="superwoman">
            <a:hlinkClick r:id="rId5"/>
          </p:cNvPr>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tretch>
            <a:fillRect/>
          </a:stretch>
        </p:blipFill>
        <p:spPr>
          <a:xfrm>
            <a:off x="6381750" y="4076700"/>
            <a:ext cx="571500" cy="1143000"/>
          </a:xfrm>
        </p:spPr>
      </p:pic>
      <p:sp>
        <p:nvSpPr>
          <p:cNvPr id="37893" name="Text Box 4"/>
          <p:cNvSpPr txBox="1">
            <a:spLocks noChangeArrowheads="1"/>
          </p:cNvSpPr>
          <p:nvPr/>
        </p:nvSpPr>
        <p:spPr bwMode="auto">
          <a:xfrm>
            <a:off x="1600200" y="1002506"/>
            <a:ext cx="52578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spcBef>
                <a:spcPct val="50000"/>
              </a:spcBef>
              <a:buClr>
                <a:srgbClr val="99CCCC"/>
              </a:buClr>
            </a:pPr>
            <a:r>
              <a:rPr kumimoji="1" lang="en-GB" sz="2400" dirty="0">
                <a:solidFill>
                  <a:srgbClr val="003366"/>
                </a:solidFill>
                <a:latin typeface="Trebuchet MS" panose="020B0603020202020204" pitchFamily="34" charset="0"/>
              </a:rPr>
              <a:t>Traits of Good Testers</a:t>
            </a:r>
            <a:endParaRPr kumimoji="1" lang="en-US" sz="2400" dirty="0">
              <a:solidFill>
                <a:srgbClr val="003366"/>
              </a:solidFill>
              <a:latin typeface="Trebuchet MS" panose="020B0603020202020204" pitchFamily="34" charset="0"/>
            </a:endParaRPr>
          </a:p>
        </p:txBody>
      </p:sp>
    </p:spTree>
    <p:extLst>
      <p:ext uri="{BB962C8B-B14F-4D97-AF65-F5344CB8AC3E}">
        <p14:creationId xmlns:p14="http://schemas.microsoft.com/office/powerpoint/2010/main" val="3049268509"/>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Fundamentals of Testing</a:t>
            </a:r>
          </a:p>
        </p:txBody>
      </p:sp>
      <p:sp>
        <p:nvSpPr>
          <p:cNvPr id="4" name="Content Placeholder 2"/>
          <p:cNvSpPr>
            <a:spLocks noGrp="1"/>
          </p:cNvSpPr>
          <p:nvPr>
            <p:ph idx="1"/>
          </p:nvPr>
        </p:nvSpPr>
        <p:spPr>
          <a:xfrm>
            <a:off x="1748416" y="2930917"/>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a:t>Questions?</a:t>
            </a:r>
          </a:p>
        </p:txBody>
      </p:sp>
      <p:sp>
        <p:nvSpPr>
          <p:cNvPr id="6" name="TextBox 5"/>
          <p:cNvSpPr txBox="1"/>
          <p:nvPr/>
        </p:nvSpPr>
        <p:spPr>
          <a:xfrm rot="12041701" flipH="1">
            <a:off x="7298516" y="4306876"/>
            <a:ext cx="949687"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a:solidFill>
                  <a:schemeClr val="tx1">
                    <a:lumMod val="75000"/>
                  </a:schemeClr>
                </a:solidFill>
                <a:effectLst>
                  <a:reflection blurRad="6350" stA="55000" endA="300" endPos="45500" dir="5400000" sy="-100000" algn="bl" rotWithShape="0"/>
                </a:effectLst>
              </a:rPr>
              <a:t>?</a:t>
            </a:r>
          </a:p>
        </p:txBody>
      </p:sp>
      <p:sp>
        <p:nvSpPr>
          <p:cNvPr id="7" name="TextBox 6"/>
          <p:cNvSpPr txBox="1"/>
          <p:nvPr/>
        </p:nvSpPr>
        <p:spPr>
          <a:xfrm rot="2456848" flipH="1">
            <a:off x="968763" y="4612392"/>
            <a:ext cx="859648" cy="2246769"/>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a:solidFill>
                  <a:srgbClr val="FFBF8B"/>
                </a:solidFill>
                <a:effectLst>
                  <a:reflection blurRad="6350" stA="55000" endA="300" endPos="45500" dir="5400000" sy="-100000" algn="bl" rotWithShape="0"/>
                </a:effectLst>
                <a:latin typeface="Cambria" pitchFamily="18" charset="0"/>
              </a:rPr>
              <a:t>?</a:t>
            </a:r>
          </a:p>
        </p:txBody>
      </p:sp>
      <p:sp>
        <p:nvSpPr>
          <p:cNvPr id="8" name="TextBox 7"/>
          <p:cNvSpPr txBox="1"/>
          <p:nvPr/>
        </p:nvSpPr>
        <p:spPr>
          <a:xfrm rot="9535351" flipH="1">
            <a:off x="793614" y="1910885"/>
            <a:ext cx="949687"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a:solidFill>
                  <a:schemeClr val="accent5">
                    <a:lumMod val="60000"/>
                    <a:lumOff val="40000"/>
                  </a:schemeClr>
                </a:solidFill>
                <a:effectLst>
                  <a:reflection blurRad="6350" stA="55000" endA="300" endPos="45500" dir="5400000" sy="-100000" algn="bl" rotWithShape="0"/>
                </a:effectLst>
              </a:rPr>
              <a:t>?</a:t>
            </a:r>
          </a:p>
        </p:txBody>
      </p:sp>
      <p:sp>
        <p:nvSpPr>
          <p:cNvPr id="9" name="TextBox 8"/>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a:solidFill>
                  <a:srgbClr val="FF831D"/>
                </a:solidFill>
                <a:effectLst>
                  <a:reflection blurRad="6350" stA="55000" endA="300" endPos="45500" dir="5400000" sy="-100000" algn="bl" rotWithShape="0"/>
                </a:effectLst>
              </a:rPr>
              <a:t>?</a:t>
            </a:r>
          </a:p>
        </p:txBody>
      </p:sp>
      <p:sp>
        <p:nvSpPr>
          <p:cNvPr id="10" name="TextBox 9"/>
          <p:cNvSpPr txBox="1"/>
          <p:nvPr/>
        </p:nvSpPr>
        <p:spPr>
          <a:xfrm rot="19836951" flipH="1">
            <a:off x="7434277"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p>
        </p:txBody>
      </p:sp>
      <p:sp>
        <p:nvSpPr>
          <p:cNvPr id="11" name="TextBox 10"/>
          <p:cNvSpPr txBox="1"/>
          <p:nvPr/>
        </p:nvSpPr>
        <p:spPr>
          <a:xfrm rot="2233443" flipH="1">
            <a:off x="2277485" y="1147180"/>
            <a:ext cx="584096"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a:solidFill>
                  <a:schemeClr val="tx2">
                    <a:lumMod val="75000"/>
                  </a:schemeClr>
                </a:solidFill>
                <a:effectLst>
                  <a:reflection blurRad="6350" stA="55000" endA="300" endPos="45500" dir="5400000" sy="-100000" algn="bl" rotWithShape="0"/>
                </a:effectLst>
              </a:rPr>
              <a:t>?</a:t>
            </a:r>
          </a:p>
        </p:txBody>
      </p:sp>
      <p:sp>
        <p:nvSpPr>
          <p:cNvPr id="12" name="TextBox 11"/>
          <p:cNvSpPr txBox="1"/>
          <p:nvPr/>
        </p:nvSpPr>
        <p:spPr>
          <a:xfrm rot="8530737" flipH="1">
            <a:off x="4871757"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a:solidFill>
                  <a:srgbClr val="FF4A37"/>
                </a:solidFill>
                <a:effectLst>
                  <a:reflection blurRad="6350" stA="60000" endA="900" endPos="60000" dist="29997" dir="5400000" sy="-100000" algn="bl" rotWithShape="0"/>
                </a:effectLst>
              </a:rPr>
              <a:t>?</a:t>
            </a:r>
          </a:p>
        </p:txBody>
      </p:sp>
      <p:sp>
        <p:nvSpPr>
          <p:cNvPr id="13" name="TextBox 12"/>
          <p:cNvSpPr txBox="1"/>
          <p:nvPr/>
        </p:nvSpPr>
        <p:spPr>
          <a:xfrm rot="12627025" flipH="1">
            <a:off x="2726518" y="4171046"/>
            <a:ext cx="584096"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a:solidFill>
                  <a:schemeClr val="tx2">
                    <a:lumMod val="40000"/>
                    <a:lumOff val="60000"/>
                  </a:schemeClr>
                </a:solidFill>
                <a:effectLst>
                  <a:reflection blurRad="6350" stA="55000" endA="300" endPos="45500" dir="5400000" sy="-100000" algn="bl" rotWithShape="0"/>
                </a:effectLst>
              </a:rPr>
              <a:t>?</a:t>
            </a:r>
          </a:p>
        </p:txBody>
      </p:sp>
      <p:sp>
        <p:nvSpPr>
          <p:cNvPr id="14" name="TextBox 13"/>
          <p:cNvSpPr txBox="1"/>
          <p:nvPr/>
        </p:nvSpPr>
        <p:spPr>
          <a:xfrm rot="1186146" flipH="1">
            <a:off x="6185959"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a:solidFill>
                  <a:srgbClr val="9966FF"/>
                </a:solidFill>
                <a:effectLst>
                  <a:reflection blurRad="6350" stA="55000" endA="300" endPos="45500" dir="5400000" sy="-100000" algn="bl" rotWithShape="0"/>
                </a:effectLst>
              </a:rPr>
              <a:t>?</a:t>
            </a:r>
          </a:p>
        </p:txBody>
      </p:sp>
      <p:sp>
        <p:nvSpPr>
          <p:cNvPr id="15" name="TextBox 14"/>
          <p:cNvSpPr txBox="1"/>
          <p:nvPr/>
        </p:nvSpPr>
        <p:spPr>
          <a:xfrm rot="19460650" flipH="1">
            <a:off x="3142399" y="2163176"/>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a:solidFill>
                  <a:srgbClr val="FF6699"/>
                </a:solidFill>
                <a:effectLst>
                  <a:reflection blurRad="6350" stA="55000" endA="300" endPos="45500" dir="5400000" sy="-100000" algn="bl" rotWithShape="0"/>
                </a:effectLst>
              </a:rPr>
              <a:t>?</a:t>
            </a:r>
          </a:p>
        </p:txBody>
      </p:sp>
      <p:sp>
        <p:nvSpPr>
          <p:cNvPr id="16" name="TextBox 15"/>
          <p:cNvSpPr txBox="1"/>
          <p:nvPr/>
        </p:nvSpPr>
        <p:spPr>
          <a:xfrm rot="18277140" flipH="1">
            <a:off x="438513" y="3075788"/>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a:solidFill>
                  <a:schemeClr val="tx2">
                    <a:lumMod val="40000"/>
                    <a:lumOff val="60000"/>
                  </a:schemeClr>
                </a:solidFill>
                <a:effectLst>
                  <a:reflection blurRad="6350" stA="55000" endA="300" endPos="45500" dir="5400000" sy="-100000" algn="bl" rotWithShape="0"/>
                </a:effectLst>
              </a:rPr>
              <a:t>?</a:t>
            </a:r>
          </a:p>
        </p:txBody>
      </p:sp>
    </p:spTree>
    <p:extLst>
      <p:ext uri="{BB962C8B-B14F-4D97-AF65-F5344CB8AC3E}">
        <p14:creationId xmlns:p14="http://schemas.microsoft.com/office/powerpoint/2010/main" val="315794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Exercises </a:t>
            </a:r>
          </a:p>
        </p:txBody>
      </p:sp>
      <p:sp>
        <p:nvSpPr>
          <p:cNvPr id="3" name="Content Placeholder 2"/>
          <p:cNvSpPr>
            <a:spLocks noGrp="1"/>
          </p:cNvSpPr>
          <p:nvPr>
            <p:ph idx="1"/>
          </p:nvPr>
        </p:nvSpPr>
        <p:spPr/>
        <p:txBody>
          <a:bodyPr/>
          <a:lstStyle/>
          <a:p>
            <a:pPr marL="514350" indent="-514350">
              <a:buSzPct val="100000"/>
              <a:buFont typeface="+mj-lt"/>
              <a:buAutoNum type="arabicPeriod"/>
            </a:pPr>
            <a:r>
              <a:rPr lang="en-US" sz="2800" dirty="0"/>
              <a:t>A test team consistently finds between 90% and 95% of the defects present in the system under test. While the test manager understands that this is a good defect-detection percentage for her test team and industry, senior management and executives remain disappointed in the test group, saying that the test team misses too many bugs. The users are generally happy with the system and the failures which have occurred have generally been low impact.</a:t>
            </a:r>
          </a:p>
        </p:txBody>
      </p:sp>
      <p:sp>
        <p:nvSpPr>
          <p:cNvPr id="4" name="Slide Number Placeholder 3"/>
          <p:cNvSpPr>
            <a:spLocks noGrp="1"/>
          </p:cNvSpPr>
          <p:nvPr>
            <p:ph type="sldNum" sz="quarter" idx="4294967295"/>
          </p:nvPr>
        </p:nvSpPr>
        <p:spPr>
          <a:xfrm>
            <a:off x="7010400" y="6477000"/>
            <a:ext cx="2133600" cy="365125"/>
          </a:xfrm>
          <a:prstGeom prst="rect">
            <a:avLst/>
          </a:prstGeom>
        </p:spPr>
        <p:txBody>
          <a:bodyPr/>
          <a:lstStyle/>
          <a:p>
            <a:pPr>
              <a:defRPr/>
            </a:pPr>
            <a:fld id="{58452FF4-89E3-4D1B-9927-2DBDC00E58D7}" type="slidenum">
              <a:rPr lang="en-US" smtClean="0"/>
              <a:pPr>
                <a:defRPr/>
              </a:pPr>
              <a:t>47</a:t>
            </a:fld>
            <a:endParaRPr lang="en-US" dirty="0"/>
          </a:p>
        </p:txBody>
      </p:sp>
      <p:sp>
        <p:nvSpPr>
          <p:cNvPr id="5" name="TextBox 4"/>
          <p:cNvSpPr txBox="1"/>
          <p:nvPr/>
        </p:nvSpPr>
        <p:spPr>
          <a:xfrm>
            <a:off x="6781800" y="6029727"/>
            <a:ext cx="198120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Continues …</a:t>
            </a:r>
          </a:p>
        </p:txBody>
      </p:sp>
    </p:spTree>
    <p:extLst>
      <p:ext uri="{BB962C8B-B14F-4D97-AF65-F5344CB8AC3E}">
        <p14:creationId xmlns:p14="http://schemas.microsoft.com/office/powerpoint/2010/main" val="3349257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Exercises (2)</a:t>
            </a:r>
          </a:p>
        </p:txBody>
      </p:sp>
      <p:sp>
        <p:nvSpPr>
          <p:cNvPr id="3" name="Content Placeholder 2"/>
          <p:cNvSpPr>
            <a:spLocks noGrp="1"/>
          </p:cNvSpPr>
          <p:nvPr>
            <p:ph idx="1"/>
          </p:nvPr>
        </p:nvSpPr>
        <p:spPr/>
        <p:txBody>
          <a:bodyPr/>
          <a:lstStyle/>
          <a:p>
            <a:pPr marL="115888" indent="0">
              <a:lnSpc>
                <a:spcPct val="100000"/>
              </a:lnSpc>
              <a:buSzPct val="100000"/>
              <a:buNone/>
              <a:tabLst>
                <a:tab pos="231775" algn="l"/>
              </a:tabLst>
            </a:pPr>
            <a:r>
              <a:rPr lang="en-US" sz="3000" dirty="0"/>
              <a:t>Which of the following testing principles is most likely to help the test manager explain to these managers and executives why some defects are likely to be missed?</a:t>
            </a:r>
          </a:p>
          <a:p>
            <a:pPr marL="687388" lvl="1" indent="-339725">
              <a:lnSpc>
                <a:spcPct val="100000"/>
              </a:lnSpc>
              <a:buSzPct val="100000"/>
              <a:buFont typeface="+mj-lt"/>
              <a:buAutoNum type="alphaLcParenR"/>
            </a:pPr>
            <a:r>
              <a:rPr lang="en-US" dirty="0"/>
              <a:t>Exhaustive testing is impossible</a:t>
            </a:r>
          </a:p>
          <a:p>
            <a:pPr marL="688975" lvl="1" indent="-341313">
              <a:lnSpc>
                <a:spcPct val="100000"/>
              </a:lnSpc>
              <a:buSzPct val="100000"/>
              <a:buFont typeface="+mj-lt"/>
              <a:buAutoNum type="alphaLcParenR"/>
            </a:pPr>
            <a:r>
              <a:rPr lang="en-US" dirty="0"/>
              <a:t>Defect clustering</a:t>
            </a:r>
          </a:p>
          <a:p>
            <a:pPr marL="688975" lvl="1" indent="-341313">
              <a:lnSpc>
                <a:spcPct val="100000"/>
              </a:lnSpc>
              <a:buSzPct val="100000"/>
              <a:buFont typeface="+mj-lt"/>
              <a:buAutoNum type="alphaLcParenR"/>
              <a:tabLst>
                <a:tab pos="566738" algn="l"/>
              </a:tabLst>
            </a:pPr>
            <a:r>
              <a:rPr lang="en-US" dirty="0"/>
              <a:t>Pesticide paradox</a:t>
            </a:r>
          </a:p>
          <a:p>
            <a:pPr marL="688975" lvl="1" indent="-341313">
              <a:lnSpc>
                <a:spcPct val="100000"/>
              </a:lnSpc>
              <a:buSzPct val="100000"/>
              <a:buFont typeface="+mj-lt"/>
              <a:buAutoNum type="alphaLcParenR"/>
            </a:pPr>
            <a:r>
              <a:rPr lang="en-US" dirty="0"/>
              <a:t>Absence-of-errors fallacy</a:t>
            </a:r>
          </a:p>
        </p:txBody>
      </p:sp>
      <p:sp>
        <p:nvSpPr>
          <p:cNvPr id="4" name="Slide Number Placeholder 3"/>
          <p:cNvSpPr>
            <a:spLocks noGrp="1"/>
          </p:cNvSpPr>
          <p:nvPr>
            <p:ph type="sldNum" sz="quarter" idx="4294967295"/>
          </p:nvPr>
        </p:nvSpPr>
        <p:spPr>
          <a:xfrm>
            <a:off x="7010400" y="6477000"/>
            <a:ext cx="2133600" cy="365125"/>
          </a:xfrm>
          <a:prstGeom prst="rect">
            <a:avLst/>
          </a:prstGeom>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val="3583993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test software</a:t>
            </a:r>
          </a:p>
        </p:txBody>
      </p:sp>
      <p:sp>
        <p:nvSpPr>
          <p:cNvPr id="3" name="Content Placeholder 2"/>
          <p:cNvSpPr>
            <a:spLocks noGrp="1"/>
          </p:cNvSpPr>
          <p:nvPr>
            <p:ph idx="1"/>
          </p:nvPr>
        </p:nvSpPr>
        <p:spPr/>
        <p:txBody>
          <a:bodyPr>
            <a:normAutofit fontScale="92500" lnSpcReduction="20000"/>
          </a:bodyPr>
          <a:lstStyle/>
          <a:p>
            <a:r>
              <a:rPr lang="en-US" dirty="0"/>
              <a:t>Cost</a:t>
            </a:r>
          </a:p>
          <a:p>
            <a:pPr lvl="1"/>
            <a:r>
              <a:rPr lang="en-US" dirty="0"/>
              <a:t>AT&amp;T Lines Go Dead (1990) Cost: 75 million missed calls, 200,000 airline reservations lost</a:t>
            </a:r>
          </a:p>
          <a:p>
            <a:pPr lvl="1"/>
            <a:r>
              <a:rPr lang="en-US" dirty="0"/>
              <a:t>Pentium Fails Long Division (1993) Cost: $475 million, corporate credibility</a:t>
            </a:r>
          </a:p>
          <a:p>
            <a:pPr lvl="1"/>
            <a:r>
              <a:rPr lang="en-US" dirty="0"/>
              <a:t>Arianne Rocket Goes Boom (1996) Cost: $500 million</a:t>
            </a:r>
          </a:p>
          <a:p>
            <a:pPr lvl="1"/>
            <a:r>
              <a:rPr lang="en-US" dirty="0"/>
              <a:t>Mars Climate Crasher (1998) Cost: $125 million</a:t>
            </a:r>
          </a:p>
          <a:p>
            <a:pPr lvl="1"/>
            <a:r>
              <a:rPr lang="en-US" dirty="0"/>
              <a:t>EDS Child Support (2004) Cost: £539 million and counting due to over-payment</a:t>
            </a:r>
          </a:p>
          <a:p>
            <a:pPr lvl="1"/>
            <a:endParaRPr lang="en-US" dirty="0"/>
          </a:p>
        </p:txBody>
      </p:sp>
      <p:sp>
        <p:nvSpPr>
          <p:cNvPr id="4" name="Rounded Rectangular Callout 3"/>
          <p:cNvSpPr/>
          <p:nvPr/>
        </p:nvSpPr>
        <p:spPr>
          <a:xfrm>
            <a:off x="4934607" y="1056290"/>
            <a:ext cx="4099034" cy="1734207"/>
          </a:xfrm>
          <a:prstGeom prst="wedgeRoundRectCallout">
            <a:avLst>
              <a:gd name="adj1" fmla="val -70448"/>
              <a:gd name="adj2" fmla="val 691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dividing 4195835.0/3145727.0 yielded 1.33374 instead of 1.33382, an error of 0.006%.</a:t>
            </a:r>
          </a:p>
        </p:txBody>
      </p:sp>
    </p:spTree>
    <p:extLst>
      <p:ext uri="{BB962C8B-B14F-4D97-AF65-F5344CB8AC3E}">
        <p14:creationId xmlns:p14="http://schemas.microsoft.com/office/powerpoint/2010/main" val="2076078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test software?</a:t>
            </a:r>
          </a:p>
        </p:txBody>
      </p:sp>
      <p:sp>
        <p:nvSpPr>
          <p:cNvPr id="3" name="Content Placeholder 2"/>
          <p:cNvSpPr>
            <a:spLocks noGrp="1"/>
          </p:cNvSpPr>
          <p:nvPr>
            <p:ph idx="1"/>
          </p:nvPr>
        </p:nvSpPr>
        <p:spPr/>
        <p:txBody>
          <a:bodyPr/>
          <a:lstStyle/>
          <a:p>
            <a:r>
              <a:rPr lang="en-US" sz="4000" dirty="0"/>
              <a:t>Death</a:t>
            </a:r>
          </a:p>
          <a:p>
            <a:pPr lvl="1"/>
            <a:r>
              <a:rPr lang="en-US" sz="3600" dirty="0">
                <a:effectLst/>
              </a:rPr>
              <a:t>2000 - National Cancer Institute, Panama City. Therapy planning software created by </a:t>
            </a:r>
            <a:r>
              <a:rPr lang="en-US" sz="3600" dirty="0" err="1">
                <a:effectLst/>
              </a:rPr>
              <a:t>Multidata</a:t>
            </a:r>
            <a:r>
              <a:rPr lang="en-US" sz="3600" dirty="0">
                <a:effectLst/>
              </a:rPr>
              <a:t> Systems Intl. miscalculates dosage of radiation for patients; 8 deaths</a:t>
            </a:r>
          </a:p>
          <a:p>
            <a:pPr lvl="1"/>
            <a:endParaRPr lang="en-US" sz="3600" dirty="0"/>
          </a:p>
        </p:txBody>
      </p:sp>
    </p:spTree>
    <p:extLst>
      <p:ext uri="{BB962C8B-B14F-4D97-AF65-F5344CB8AC3E}">
        <p14:creationId xmlns:p14="http://schemas.microsoft.com/office/powerpoint/2010/main" val="3241425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Software Systems Context</a:t>
            </a:r>
          </a:p>
        </p:txBody>
      </p:sp>
      <p:sp>
        <p:nvSpPr>
          <p:cNvPr id="6" name="Content Placeholder 5"/>
          <p:cNvSpPr>
            <a:spLocks noGrp="1"/>
          </p:cNvSpPr>
          <p:nvPr>
            <p:ph idx="1"/>
          </p:nvPr>
        </p:nvSpPr>
        <p:spPr>
          <a:xfrm>
            <a:off x="244366" y="1226221"/>
            <a:ext cx="8458200" cy="5158856"/>
          </a:xfrm>
        </p:spPr>
        <p:txBody>
          <a:bodyPr/>
          <a:lstStyle/>
          <a:p>
            <a:pPr>
              <a:lnSpc>
                <a:spcPct val="100000"/>
              </a:lnSpc>
            </a:pPr>
            <a:r>
              <a:rPr lang="en-US" dirty="0"/>
              <a:t>Software systems are integral part of every sphere of our life</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300" y="3464924"/>
            <a:ext cx="2286000" cy="1714500"/>
          </a:xfrm>
          <a:prstGeom prst="rect">
            <a:avLst/>
          </a:prstGeom>
          <a:effectLst>
            <a:glow rad="101600">
              <a:schemeClr val="tx1">
                <a:alpha val="60000"/>
              </a:schemeClr>
            </a:glow>
            <a:softEdge rad="127000"/>
          </a:effectLst>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26200" y="4715015"/>
            <a:ext cx="1574800" cy="1610268"/>
          </a:xfrm>
          <a:prstGeom prst="roundRect">
            <a:avLst/>
          </a:prstGeom>
          <a:effectLst>
            <a:glow rad="101600">
              <a:schemeClr val="tx1">
                <a:alpha val="60000"/>
              </a:schemeClr>
            </a:glow>
          </a:effectLst>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68400" y="2666477"/>
            <a:ext cx="1447800" cy="966249"/>
          </a:xfrm>
          <a:prstGeom prst="roundRect">
            <a:avLst>
              <a:gd name="adj" fmla="val 11410"/>
            </a:avLst>
          </a:prstGeom>
          <a:effectLst>
            <a:glow rad="101600">
              <a:schemeClr val="tx1">
                <a:alpha val="60000"/>
              </a:schemeClr>
            </a:glow>
          </a:effectLst>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38900" y="2624667"/>
            <a:ext cx="1574800" cy="1049867"/>
          </a:xfrm>
          <a:prstGeom prst="roundRect">
            <a:avLst/>
          </a:prstGeom>
          <a:effectLst>
            <a:glow rad="101600">
              <a:schemeClr val="tx1">
                <a:alpha val="60000"/>
              </a:schemeClr>
            </a:glow>
          </a:effectLst>
        </p:spPr>
      </p:pic>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35310" y="4876802"/>
            <a:ext cx="1737217" cy="1362899"/>
          </a:xfrm>
          <a:prstGeom prst="roundRect">
            <a:avLst/>
          </a:prstGeom>
          <a:effectLst>
            <a:glow rad="101600">
              <a:schemeClr val="tx1">
                <a:alpha val="60000"/>
              </a:schemeClr>
            </a:glow>
          </a:effectLst>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38600" y="2194897"/>
            <a:ext cx="1295400" cy="859536"/>
          </a:xfrm>
          <a:prstGeom prst="roundRect">
            <a:avLst/>
          </a:prstGeom>
          <a:effectLst>
            <a:glow rad="101600">
              <a:schemeClr val="tx1">
                <a:alpha val="60000"/>
              </a:schemeClr>
            </a:glow>
          </a:effectLst>
        </p:spPr>
      </p:pic>
      <p:sp>
        <p:nvSpPr>
          <p:cNvPr id="14" name="TextBox 13"/>
          <p:cNvSpPr txBox="1"/>
          <p:nvPr/>
        </p:nvSpPr>
        <p:spPr>
          <a:xfrm>
            <a:off x="1348508" y="2147611"/>
            <a:ext cx="129540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Industry</a:t>
            </a:r>
          </a:p>
        </p:txBody>
      </p:sp>
      <p:sp>
        <p:nvSpPr>
          <p:cNvPr id="15" name="TextBox 14"/>
          <p:cNvSpPr txBox="1"/>
          <p:nvPr/>
        </p:nvSpPr>
        <p:spPr>
          <a:xfrm>
            <a:off x="4072964" y="1707386"/>
            <a:ext cx="1261036"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Education</a:t>
            </a:r>
          </a:p>
        </p:txBody>
      </p:sp>
      <p:sp>
        <p:nvSpPr>
          <p:cNvPr id="16" name="TextBox 15"/>
          <p:cNvSpPr txBox="1"/>
          <p:nvPr/>
        </p:nvSpPr>
        <p:spPr>
          <a:xfrm>
            <a:off x="6635168" y="2089636"/>
            <a:ext cx="139700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Business</a:t>
            </a:r>
          </a:p>
        </p:txBody>
      </p:sp>
      <p:sp>
        <p:nvSpPr>
          <p:cNvPr id="17" name="TextBox 16"/>
          <p:cNvSpPr txBox="1"/>
          <p:nvPr/>
        </p:nvSpPr>
        <p:spPr>
          <a:xfrm>
            <a:off x="6615544" y="4155892"/>
            <a:ext cx="129540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Industry</a:t>
            </a:r>
          </a:p>
        </p:txBody>
      </p:sp>
      <p:sp>
        <p:nvSpPr>
          <p:cNvPr id="18" name="TextBox 17"/>
          <p:cNvSpPr txBox="1"/>
          <p:nvPr/>
        </p:nvSpPr>
        <p:spPr>
          <a:xfrm>
            <a:off x="1476284" y="4372011"/>
            <a:ext cx="129540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Military</a:t>
            </a:r>
          </a:p>
        </p:txBody>
      </p:sp>
      <p:cxnSp>
        <p:nvCxnSpPr>
          <p:cNvPr id="20" name="Straight Arrow Connector 19"/>
          <p:cNvCxnSpPr/>
          <p:nvPr/>
        </p:nvCxnSpPr>
        <p:spPr>
          <a:xfrm flipH="1" flipV="1">
            <a:off x="2651616" y="3149599"/>
            <a:ext cx="917084" cy="656050"/>
          </a:xfrm>
          <a:prstGeom prst="straightConnector1">
            <a:avLst/>
          </a:prstGeom>
          <a:ln w="34925">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 idx="0"/>
          </p:cNvCxnSpPr>
          <p:nvPr/>
        </p:nvCxnSpPr>
        <p:spPr>
          <a:xfrm flipV="1">
            <a:off x="4686300" y="3054435"/>
            <a:ext cx="0" cy="410491"/>
          </a:xfrm>
          <a:prstGeom prst="straightConnector1">
            <a:avLst/>
          </a:prstGeom>
          <a:ln w="34925">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2872527" y="4990924"/>
            <a:ext cx="696175" cy="567326"/>
          </a:xfrm>
          <a:prstGeom prst="straightConnector1">
            <a:avLst/>
          </a:prstGeom>
          <a:ln w="34925">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829300" y="3187699"/>
            <a:ext cx="609600" cy="617950"/>
          </a:xfrm>
          <a:prstGeom prst="straightConnector1">
            <a:avLst/>
          </a:prstGeom>
          <a:ln w="34925">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829300" y="4876800"/>
            <a:ext cx="495300" cy="681450"/>
          </a:xfrm>
          <a:prstGeom prst="straightConnector1">
            <a:avLst/>
          </a:prstGeom>
          <a:ln w="34925">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7750" y="5527978"/>
            <a:ext cx="224790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Entertainment</a:t>
            </a:r>
          </a:p>
        </p:txBody>
      </p:sp>
      <p:cxnSp>
        <p:nvCxnSpPr>
          <p:cNvPr id="27" name="Straight Arrow Connector 26"/>
          <p:cNvCxnSpPr>
            <a:stCxn id="2" idx="2"/>
            <a:endCxn id="26" idx="0"/>
          </p:cNvCxnSpPr>
          <p:nvPr/>
        </p:nvCxnSpPr>
        <p:spPr>
          <a:xfrm>
            <a:off x="4686300" y="5179424"/>
            <a:ext cx="25400" cy="348554"/>
          </a:xfrm>
          <a:prstGeom prst="straightConnector1">
            <a:avLst/>
          </a:prstGeom>
          <a:ln w="34925">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44145" y="5527980"/>
            <a:ext cx="1484313" cy="147639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773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Unhandled exceptions</a:t>
            </a:r>
          </a:p>
        </p:txBody>
      </p:sp>
      <p:sp>
        <p:nvSpPr>
          <p:cNvPr id="3" name="Content Placeholder 2"/>
          <p:cNvSpPr>
            <a:spLocks noGrp="1"/>
          </p:cNvSpPr>
          <p:nvPr>
            <p:ph idx="1"/>
          </p:nvPr>
        </p:nvSpPr>
        <p:spPr/>
        <p:txBody>
          <a:bodyPr/>
          <a:lstStyle/>
          <a:p>
            <a:r>
              <a:rPr lang="en-US" dirty="0"/>
              <a:t>Unhandled exceptions</a:t>
            </a:r>
          </a:p>
        </p:txBody>
      </p:sp>
      <p:sp>
        <p:nvSpPr>
          <p:cNvPr id="5" name="Slide Number Placeholder 4"/>
          <p:cNvSpPr>
            <a:spLocks noGrp="1"/>
          </p:cNvSpPr>
          <p:nvPr>
            <p:ph type="sldNum" sz="quarter" idx="4294967295"/>
          </p:nvPr>
        </p:nvSpPr>
        <p:spPr>
          <a:xfrm>
            <a:off x="8686800" y="6386513"/>
            <a:ext cx="457200" cy="228600"/>
          </a:xfrm>
          <a:prstGeom prst="rect">
            <a:avLst/>
          </a:prstGeom>
        </p:spPr>
        <p:txBody>
          <a:bodyPr/>
          <a:lstStyle/>
          <a:p>
            <a:pPr>
              <a:defRPr/>
            </a:pPr>
            <a:fld id="{6053B20F-39FE-4D6A-8D19-5498EE8C4A30}" type="slidenum">
              <a:rPr lang="en-CA" smtClean="0"/>
              <a:pPr>
                <a:defRPr/>
              </a:pPr>
              <a:t>8</a:t>
            </a:fld>
            <a:endParaRPr lang="en-CA"/>
          </a:p>
        </p:txBody>
      </p:sp>
      <p:pic>
        <p:nvPicPr>
          <p:cNvPr id="74754" name="Picture 2" descr="http://1.bp.blogspot.com/-smf3XOAYEdw/TpLkb99ZOWI/AAAAAAAAARk/piMC2AxBJLo/s1600/application+error+Unhandled+ex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032" y="1144150"/>
            <a:ext cx="7409827" cy="463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841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Error handling </a:t>
            </a:r>
          </a:p>
        </p:txBody>
      </p:sp>
      <p:pic>
        <p:nvPicPr>
          <p:cNvPr id="92164" name="Picture 4" descr="http://www.notgoodenough.net/wp-content/uploads/2008/10/pa01005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3751" y="1475958"/>
            <a:ext cx="6119651" cy="458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56325"/>
      </p:ext>
    </p:extLst>
  </p:cSld>
  <p:clrMapOvr>
    <a:masterClrMapping/>
  </p:clrMapOvr>
</p:sld>
</file>

<file path=ppt/theme/theme1.xml><?xml version="1.0" encoding="utf-8"?>
<a:theme xmlns:a="http://schemas.openxmlformats.org/drawingml/2006/main" name="Leture Slide 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ession 1 -The fundamentals of testing" id="{492A6BB4-7918-41F3-950E-94A444E242DB}" vid="{A120FC38-CDAF-423C-8003-96236BE9E51F}"/>
    </a:ext>
  </a:extLst>
</a:theme>
</file>

<file path=ppt/theme/theme2.xml><?xml version="1.0" encoding="utf-8"?>
<a:theme xmlns:a="http://schemas.openxmlformats.org/drawingml/2006/main" name="UW Software testing program">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potx</Template>
  <TotalTime>531</TotalTime>
  <Words>2514</Words>
  <Application>Microsoft Office PowerPoint</Application>
  <PresentationFormat>On-screen Show (4:3)</PresentationFormat>
  <Paragraphs>390</Paragraphs>
  <Slides>48</Slides>
  <Notes>19</Notes>
  <HiddenSlides>2</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61" baseType="lpstr">
      <vt:lpstr>Arial</vt:lpstr>
      <vt:lpstr>Calibri</vt:lpstr>
      <vt:lpstr>Cambria</vt:lpstr>
      <vt:lpstr>Corbel</vt:lpstr>
      <vt:lpstr>Segoe</vt:lpstr>
      <vt:lpstr>Segoe Light</vt:lpstr>
      <vt:lpstr>Times New Roman</vt:lpstr>
      <vt:lpstr>Trebuchet MS</vt:lpstr>
      <vt:lpstr>Verdana</vt:lpstr>
      <vt:lpstr>Wingdings 2</vt:lpstr>
      <vt:lpstr>Leture Slide Template</vt:lpstr>
      <vt:lpstr>UW Software testing program</vt:lpstr>
      <vt:lpstr>Clip</vt:lpstr>
      <vt:lpstr>Fundamentals of Testing</vt:lpstr>
      <vt:lpstr>Lesson Objectives</vt:lpstr>
      <vt:lpstr>Contents</vt:lpstr>
      <vt:lpstr>Why is Testing Necessary?</vt:lpstr>
      <vt:lpstr>Why test software</vt:lpstr>
      <vt:lpstr>Why test software?</vt:lpstr>
      <vt:lpstr>Software Systems Context</vt:lpstr>
      <vt:lpstr>Unhandled exceptions</vt:lpstr>
      <vt:lpstr>Error handling </vt:lpstr>
      <vt:lpstr>Functional Issues</vt:lpstr>
      <vt:lpstr>Usability</vt:lpstr>
      <vt:lpstr>Causes of Software Defects</vt:lpstr>
      <vt:lpstr>Causes of Software Defects (2)</vt:lpstr>
      <vt:lpstr>Causes of Software Defects (3)</vt:lpstr>
      <vt:lpstr>Software Error,  faults, failures </vt:lpstr>
      <vt:lpstr>Terminology</vt:lpstr>
      <vt:lpstr>Error vs. Fault vs. Failure</vt:lpstr>
      <vt:lpstr>Error vs. Fault vs. Failure (2)</vt:lpstr>
      <vt:lpstr>What is Software Quality?</vt:lpstr>
      <vt:lpstr>The Role of Testing</vt:lpstr>
      <vt:lpstr>Testing and Quality</vt:lpstr>
      <vt:lpstr>Two Spheres of Quality</vt:lpstr>
      <vt:lpstr>Quality Domains</vt:lpstr>
      <vt:lpstr>How Much Testing is Enough?</vt:lpstr>
      <vt:lpstr>Why Testing is Necessary </vt:lpstr>
      <vt:lpstr>Urgency of Equilibrium </vt:lpstr>
      <vt:lpstr>When should we Stop Testing</vt:lpstr>
      <vt:lpstr>What Is Testing?</vt:lpstr>
      <vt:lpstr>What is Testing?</vt:lpstr>
      <vt:lpstr>What is Testing? (2)</vt:lpstr>
      <vt:lpstr>Definitions</vt:lpstr>
      <vt:lpstr>Main Test Activities</vt:lpstr>
      <vt:lpstr>Main Objectives in Testing </vt:lpstr>
      <vt:lpstr>Different Viewpoints</vt:lpstr>
      <vt:lpstr>Different Viewpoints </vt:lpstr>
      <vt:lpstr>Debugging VS Testing</vt:lpstr>
      <vt:lpstr>Seven Testing Principles</vt:lpstr>
      <vt:lpstr>Seven Testing Principles (1)</vt:lpstr>
      <vt:lpstr>Seven Testing Principles (2)</vt:lpstr>
      <vt:lpstr>Seven Testing Principles (3)</vt:lpstr>
      <vt:lpstr>Seven Testing Principles (4)</vt:lpstr>
      <vt:lpstr>Seven Testing Principles (5)</vt:lpstr>
      <vt:lpstr>Seven Testing Principles (6)</vt:lpstr>
      <vt:lpstr>Seven Testing Principles (7)</vt:lpstr>
      <vt:lpstr>Psychology of Testing</vt:lpstr>
      <vt:lpstr>Fundamentals of Testing</vt:lpstr>
      <vt:lpstr>Exercises </vt:lpstr>
      <vt:lpstr>Exercises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Asya Georgieva</dc:creator>
  <cp:lastModifiedBy>Anand Nayyar</cp:lastModifiedBy>
  <cp:revision>44</cp:revision>
  <dcterms:created xsi:type="dcterms:W3CDTF">2013-01-29T09:56:39Z</dcterms:created>
  <dcterms:modified xsi:type="dcterms:W3CDTF">2018-12-07T08:23:22Z</dcterms:modified>
</cp:coreProperties>
</file>